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62" r:id="rId5"/>
    <p:sldId id="260" r:id="rId6"/>
    <p:sldId id="259" r:id="rId7"/>
    <p:sldId id="261" r:id="rId8"/>
    <p:sldId id="258" r:id="rId9"/>
    <p:sldId id="264" r:id="rId10"/>
    <p:sldId id="257" r:id="rId1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_2\Desktop\bevfiz_1a_elm5_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_2\Desktop\bevfiz_1a_elm5_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_2\Desktop\bevfiz_1a_elm5_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37417350145118"/>
          <c:y val="0.14862277631962673"/>
          <c:w val="0.75914334754547441"/>
          <c:h val="0.73444808982210552"/>
        </c:manualLayout>
      </c:layout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'Munka1 (2)'!$B$2:$B$29</c:f>
              <c:numCache>
                <c:formatCode>General</c:formatCode>
                <c:ptCount val="28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  <c:pt idx="7">
                  <c:v>0.63</c:v>
                </c:pt>
                <c:pt idx="8">
                  <c:v>0.72000000000000008</c:v>
                </c:pt>
                <c:pt idx="9">
                  <c:v>0.81</c:v>
                </c:pt>
                <c:pt idx="10">
                  <c:v>0.9</c:v>
                </c:pt>
                <c:pt idx="11">
                  <c:v>0.9900000000000001</c:v>
                </c:pt>
                <c:pt idx="12">
                  <c:v>1.08</c:v>
                </c:pt>
                <c:pt idx="13">
                  <c:v>1.1700000000000002</c:v>
                </c:pt>
                <c:pt idx="14">
                  <c:v>1.26</c:v>
                </c:pt>
                <c:pt idx="15">
                  <c:v>1.35</c:v>
                </c:pt>
                <c:pt idx="16">
                  <c:v>1.4400000000000002</c:v>
                </c:pt>
                <c:pt idx="17">
                  <c:v>1.53</c:v>
                </c:pt>
                <c:pt idx="18">
                  <c:v>1.62</c:v>
                </c:pt>
                <c:pt idx="19">
                  <c:v>1.71</c:v>
                </c:pt>
                <c:pt idx="20">
                  <c:v>1.8</c:v>
                </c:pt>
                <c:pt idx="21">
                  <c:v>1.8900000000000001</c:v>
                </c:pt>
                <c:pt idx="22">
                  <c:v>1.9800000000000002</c:v>
                </c:pt>
              </c:numCache>
            </c:numRef>
          </c:xVal>
          <c:yVal>
            <c:numRef>
              <c:f>'Munka1 (2)'!$C$2:$C$29</c:f>
              <c:numCache>
                <c:formatCode>General</c:formatCode>
                <c:ptCount val="28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  <c:pt idx="7">
                  <c:v>12.030000000000001</c:v>
                </c:pt>
                <c:pt idx="8">
                  <c:v>11.92</c:v>
                </c:pt>
                <c:pt idx="9">
                  <c:v>11.71</c:v>
                </c:pt>
                <c:pt idx="10">
                  <c:v>11.399999999999999</c:v>
                </c:pt>
                <c:pt idx="11">
                  <c:v>10.989999999999998</c:v>
                </c:pt>
                <c:pt idx="12">
                  <c:v>10.48</c:v>
                </c:pt>
                <c:pt idx="13">
                  <c:v>9.8699999999999992</c:v>
                </c:pt>
                <c:pt idx="14">
                  <c:v>9.1600000000000019</c:v>
                </c:pt>
                <c:pt idx="15">
                  <c:v>8.3500000000000014</c:v>
                </c:pt>
                <c:pt idx="16">
                  <c:v>7.4399999999999995</c:v>
                </c:pt>
                <c:pt idx="17">
                  <c:v>6.4300000000000033</c:v>
                </c:pt>
                <c:pt idx="18">
                  <c:v>5.32</c:v>
                </c:pt>
                <c:pt idx="19">
                  <c:v>4.1099999999999994</c:v>
                </c:pt>
                <c:pt idx="20">
                  <c:v>2.8000000000000007</c:v>
                </c:pt>
                <c:pt idx="21">
                  <c:v>1.3900000000000006</c:v>
                </c:pt>
                <c:pt idx="22">
                  <c:v>-0.12000000000000099</c:v>
                </c:pt>
              </c:numCache>
            </c:numRef>
          </c:yVal>
          <c:smooth val="1"/>
        </c:ser>
        <c:ser>
          <c:idx val="0"/>
          <c:order val="0"/>
          <c:marker>
            <c:symbol val="none"/>
          </c:marker>
          <c:xVal>
            <c:numRef>
              <c:f>'Munka1 (2)'!$B$2:$B$24</c:f>
              <c:numCache>
                <c:formatCode>General</c:formatCode>
                <c:ptCount val="23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  <c:pt idx="7">
                  <c:v>0.63</c:v>
                </c:pt>
                <c:pt idx="8">
                  <c:v>0.72000000000000008</c:v>
                </c:pt>
                <c:pt idx="9">
                  <c:v>0.81</c:v>
                </c:pt>
                <c:pt idx="10">
                  <c:v>0.9</c:v>
                </c:pt>
                <c:pt idx="11">
                  <c:v>0.9900000000000001</c:v>
                </c:pt>
                <c:pt idx="12">
                  <c:v>1.08</c:v>
                </c:pt>
                <c:pt idx="13">
                  <c:v>1.1700000000000002</c:v>
                </c:pt>
                <c:pt idx="14">
                  <c:v>1.26</c:v>
                </c:pt>
                <c:pt idx="15">
                  <c:v>1.35</c:v>
                </c:pt>
                <c:pt idx="16">
                  <c:v>1.4400000000000002</c:v>
                </c:pt>
                <c:pt idx="17">
                  <c:v>1.53</c:v>
                </c:pt>
                <c:pt idx="18">
                  <c:v>1.62</c:v>
                </c:pt>
                <c:pt idx="19">
                  <c:v>1.71</c:v>
                </c:pt>
                <c:pt idx="20">
                  <c:v>1.8</c:v>
                </c:pt>
                <c:pt idx="21">
                  <c:v>1.8900000000000001</c:v>
                </c:pt>
                <c:pt idx="22">
                  <c:v>1.9800000000000002</c:v>
                </c:pt>
              </c:numCache>
            </c:numRef>
          </c:xVal>
          <c:yVal>
            <c:numRef>
              <c:f>'Munka1 (2)'!$C$2:$C$24</c:f>
              <c:numCache>
                <c:formatCode>General</c:formatCode>
                <c:ptCount val="23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  <c:pt idx="7">
                  <c:v>12.030000000000001</c:v>
                </c:pt>
                <c:pt idx="8">
                  <c:v>11.92</c:v>
                </c:pt>
                <c:pt idx="9">
                  <c:v>11.71</c:v>
                </c:pt>
                <c:pt idx="10">
                  <c:v>11.399999999999999</c:v>
                </c:pt>
                <c:pt idx="11">
                  <c:v>10.989999999999998</c:v>
                </c:pt>
                <c:pt idx="12">
                  <c:v>10.48</c:v>
                </c:pt>
                <c:pt idx="13">
                  <c:v>9.8699999999999992</c:v>
                </c:pt>
                <c:pt idx="14">
                  <c:v>9.1600000000000019</c:v>
                </c:pt>
                <c:pt idx="15">
                  <c:v>8.3500000000000014</c:v>
                </c:pt>
                <c:pt idx="16">
                  <c:v>7.4399999999999995</c:v>
                </c:pt>
                <c:pt idx="17">
                  <c:v>6.4300000000000033</c:v>
                </c:pt>
                <c:pt idx="18">
                  <c:v>5.32</c:v>
                </c:pt>
                <c:pt idx="19">
                  <c:v>4.1099999999999994</c:v>
                </c:pt>
                <c:pt idx="20">
                  <c:v>2.8000000000000007</c:v>
                </c:pt>
                <c:pt idx="21">
                  <c:v>1.3900000000000006</c:v>
                </c:pt>
                <c:pt idx="22">
                  <c:v>-0.12000000000000099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595776"/>
        <c:axId val="85596352"/>
      </c:scatterChart>
      <c:valAx>
        <c:axId val="85595776"/>
        <c:scaling>
          <c:orientation val="minMax"/>
          <c:max val="2"/>
        </c:scaling>
        <c:delete val="0"/>
        <c:axPos val="b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hu-HU" sz="1800" b="0"/>
                  <a:t>x</a:t>
                </a:r>
              </a:p>
            </c:rich>
          </c:tx>
          <c:layout>
            <c:manualLayout>
              <c:xMode val="edge"/>
              <c:yMode val="edge"/>
              <c:x val="0.90700986338941925"/>
              <c:y val="0.82312481773111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596352"/>
        <c:crosses val="autoZero"/>
        <c:crossBetween val="midCat"/>
      </c:valAx>
      <c:valAx>
        <c:axId val="85596352"/>
        <c:scaling>
          <c:orientation val="minMax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hu-HU" sz="1800" b="0"/>
                  <a:t>z</a:t>
                </a:r>
              </a:p>
            </c:rich>
          </c:tx>
          <c:layout>
            <c:manualLayout>
              <c:xMode val="edge"/>
              <c:yMode val="edge"/>
              <c:x val="5.9733323299389261E-2"/>
              <c:y val="7.4321959755030741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5957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37417350145118"/>
          <c:y val="0.14862277631962673"/>
          <c:w val="0.75914334754547441"/>
          <c:h val="0.73444808982210552"/>
        </c:manualLayout>
      </c:layout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'Munka1 (2)'!$B$2:$B$29</c:f>
              <c:numCache>
                <c:formatCode>General</c:formatCode>
                <c:ptCount val="28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  <c:pt idx="7">
                  <c:v>0.63</c:v>
                </c:pt>
                <c:pt idx="8">
                  <c:v>0.72000000000000008</c:v>
                </c:pt>
                <c:pt idx="9">
                  <c:v>0.81</c:v>
                </c:pt>
                <c:pt idx="10">
                  <c:v>0.9</c:v>
                </c:pt>
                <c:pt idx="11">
                  <c:v>0.9900000000000001</c:v>
                </c:pt>
                <c:pt idx="12">
                  <c:v>1.08</c:v>
                </c:pt>
                <c:pt idx="13">
                  <c:v>1.1700000000000002</c:v>
                </c:pt>
                <c:pt idx="14">
                  <c:v>1.26</c:v>
                </c:pt>
                <c:pt idx="15">
                  <c:v>1.35</c:v>
                </c:pt>
                <c:pt idx="16">
                  <c:v>1.4400000000000002</c:v>
                </c:pt>
                <c:pt idx="17">
                  <c:v>1.53</c:v>
                </c:pt>
                <c:pt idx="18">
                  <c:v>1.62</c:v>
                </c:pt>
                <c:pt idx="19">
                  <c:v>1.71</c:v>
                </c:pt>
                <c:pt idx="20">
                  <c:v>1.8</c:v>
                </c:pt>
                <c:pt idx="21">
                  <c:v>1.8900000000000001</c:v>
                </c:pt>
                <c:pt idx="22">
                  <c:v>1.9800000000000002</c:v>
                </c:pt>
              </c:numCache>
            </c:numRef>
          </c:xVal>
          <c:yVal>
            <c:numRef>
              <c:f>'Munka1 (2)'!$C$2:$C$29</c:f>
              <c:numCache>
                <c:formatCode>General</c:formatCode>
                <c:ptCount val="28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  <c:pt idx="7">
                  <c:v>12.030000000000001</c:v>
                </c:pt>
                <c:pt idx="8">
                  <c:v>11.92</c:v>
                </c:pt>
                <c:pt idx="9">
                  <c:v>11.71</c:v>
                </c:pt>
                <c:pt idx="10">
                  <c:v>11.399999999999999</c:v>
                </c:pt>
                <c:pt idx="11">
                  <c:v>10.989999999999998</c:v>
                </c:pt>
                <c:pt idx="12">
                  <c:v>10.48</c:v>
                </c:pt>
                <c:pt idx="13">
                  <c:v>9.8699999999999992</c:v>
                </c:pt>
                <c:pt idx="14">
                  <c:v>9.1600000000000019</c:v>
                </c:pt>
                <c:pt idx="15">
                  <c:v>8.3500000000000014</c:v>
                </c:pt>
                <c:pt idx="16">
                  <c:v>7.4399999999999995</c:v>
                </c:pt>
                <c:pt idx="17">
                  <c:v>6.4300000000000033</c:v>
                </c:pt>
                <c:pt idx="18">
                  <c:v>5.32</c:v>
                </c:pt>
                <c:pt idx="19">
                  <c:v>4.1099999999999994</c:v>
                </c:pt>
                <c:pt idx="20">
                  <c:v>2.8000000000000007</c:v>
                </c:pt>
                <c:pt idx="21">
                  <c:v>1.3900000000000006</c:v>
                </c:pt>
                <c:pt idx="22">
                  <c:v>-0.12000000000000099</c:v>
                </c:pt>
              </c:numCache>
            </c:numRef>
          </c:yVal>
          <c:smooth val="1"/>
        </c:ser>
        <c:ser>
          <c:idx val="0"/>
          <c:order val="0"/>
          <c:marker>
            <c:symbol val="none"/>
          </c:marker>
          <c:xVal>
            <c:numRef>
              <c:f>'Munka1 (2)'!$B$2:$B$24</c:f>
              <c:numCache>
                <c:formatCode>General</c:formatCode>
                <c:ptCount val="23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  <c:pt idx="7">
                  <c:v>0.63</c:v>
                </c:pt>
                <c:pt idx="8">
                  <c:v>0.72000000000000008</c:v>
                </c:pt>
                <c:pt idx="9">
                  <c:v>0.81</c:v>
                </c:pt>
                <c:pt idx="10">
                  <c:v>0.9</c:v>
                </c:pt>
                <c:pt idx="11">
                  <c:v>0.9900000000000001</c:v>
                </c:pt>
                <c:pt idx="12">
                  <c:v>1.08</c:v>
                </c:pt>
                <c:pt idx="13">
                  <c:v>1.1700000000000002</c:v>
                </c:pt>
                <c:pt idx="14">
                  <c:v>1.26</c:v>
                </c:pt>
                <c:pt idx="15">
                  <c:v>1.35</c:v>
                </c:pt>
                <c:pt idx="16">
                  <c:v>1.4400000000000002</c:v>
                </c:pt>
                <c:pt idx="17">
                  <c:v>1.53</c:v>
                </c:pt>
                <c:pt idx="18">
                  <c:v>1.62</c:v>
                </c:pt>
                <c:pt idx="19">
                  <c:v>1.71</c:v>
                </c:pt>
                <c:pt idx="20">
                  <c:v>1.8</c:v>
                </c:pt>
                <c:pt idx="21">
                  <c:v>1.8900000000000001</c:v>
                </c:pt>
                <c:pt idx="22">
                  <c:v>1.9800000000000002</c:v>
                </c:pt>
              </c:numCache>
            </c:numRef>
          </c:xVal>
          <c:yVal>
            <c:numRef>
              <c:f>'Munka1 (2)'!$C$2:$C$24</c:f>
              <c:numCache>
                <c:formatCode>General</c:formatCode>
                <c:ptCount val="23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  <c:pt idx="7">
                  <c:v>12.030000000000001</c:v>
                </c:pt>
                <c:pt idx="8">
                  <c:v>11.92</c:v>
                </c:pt>
                <c:pt idx="9">
                  <c:v>11.71</c:v>
                </c:pt>
                <c:pt idx="10">
                  <c:v>11.399999999999999</c:v>
                </c:pt>
                <c:pt idx="11">
                  <c:v>10.989999999999998</c:v>
                </c:pt>
                <c:pt idx="12">
                  <c:v>10.48</c:v>
                </c:pt>
                <c:pt idx="13">
                  <c:v>9.8699999999999992</c:v>
                </c:pt>
                <c:pt idx="14">
                  <c:v>9.1600000000000019</c:v>
                </c:pt>
                <c:pt idx="15">
                  <c:v>8.3500000000000014</c:v>
                </c:pt>
                <c:pt idx="16">
                  <c:v>7.4399999999999995</c:v>
                </c:pt>
                <c:pt idx="17">
                  <c:v>6.4300000000000033</c:v>
                </c:pt>
                <c:pt idx="18">
                  <c:v>5.32</c:v>
                </c:pt>
                <c:pt idx="19">
                  <c:v>4.1099999999999994</c:v>
                </c:pt>
                <c:pt idx="20">
                  <c:v>2.8000000000000007</c:v>
                </c:pt>
                <c:pt idx="21">
                  <c:v>1.3900000000000006</c:v>
                </c:pt>
                <c:pt idx="22">
                  <c:v>-0.12000000000000099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74720"/>
        <c:axId val="116975296"/>
      </c:scatterChart>
      <c:valAx>
        <c:axId val="116974720"/>
        <c:scaling>
          <c:orientation val="minMax"/>
          <c:max val="2"/>
        </c:scaling>
        <c:delete val="0"/>
        <c:axPos val="b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hu-HU" sz="1800" b="0"/>
                  <a:t>x</a:t>
                </a:r>
              </a:p>
            </c:rich>
          </c:tx>
          <c:layout>
            <c:manualLayout>
              <c:xMode val="edge"/>
              <c:yMode val="edge"/>
              <c:x val="0.90700986338941925"/>
              <c:y val="0.82312481773111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6975296"/>
        <c:crosses val="autoZero"/>
        <c:crossBetween val="midCat"/>
      </c:valAx>
      <c:valAx>
        <c:axId val="116975296"/>
        <c:scaling>
          <c:orientation val="minMax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hu-HU" sz="1800" b="0"/>
                  <a:t>z</a:t>
                </a:r>
              </a:p>
            </c:rich>
          </c:tx>
          <c:layout>
            <c:manualLayout>
              <c:xMode val="edge"/>
              <c:yMode val="edge"/>
              <c:x val="5.9733323299389261E-2"/>
              <c:y val="7.4321959755030741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697472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37417350145118"/>
          <c:y val="0.14862277631962673"/>
          <c:w val="0.75914334754547441"/>
          <c:h val="0.73444808982210552"/>
        </c:manualLayout>
      </c:layout>
      <c:scatterChart>
        <c:scatterStyle val="smoothMarker"/>
        <c:varyColors val="0"/>
        <c:ser>
          <c:idx val="1"/>
          <c:order val="1"/>
          <c:marker>
            <c:symbol val="none"/>
          </c:marker>
          <c:xVal>
            <c:numRef>
              <c:f>Munka1!$B$2:$B$29</c:f>
              <c:numCache>
                <c:formatCode>General</c:formatCode>
                <c:ptCount val="28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</c:numCache>
            </c:numRef>
          </c:xVal>
          <c:yVal>
            <c:numRef>
              <c:f>Munka1!$C$2:$C$29</c:f>
              <c:numCache>
                <c:formatCode>General</c:formatCode>
                <c:ptCount val="28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</c:numCache>
            </c:numRef>
          </c:yVal>
          <c:smooth val="1"/>
        </c:ser>
        <c:ser>
          <c:idx val="0"/>
          <c:order val="0"/>
          <c:spPr>
            <a:ln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Munka1!$B$2:$B$8</c:f>
              <c:numCache>
                <c:formatCode>General</c:formatCode>
                <c:ptCount val="7"/>
                <c:pt idx="0">
                  <c:v>0</c:v>
                </c:pt>
                <c:pt idx="1">
                  <c:v>9.0000000000000011E-2</c:v>
                </c:pt>
                <c:pt idx="2">
                  <c:v>0.18000000000000002</c:v>
                </c:pt>
                <c:pt idx="3">
                  <c:v>0.27</c:v>
                </c:pt>
                <c:pt idx="4">
                  <c:v>0.36000000000000004</c:v>
                </c:pt>
                <c:pt idx="5">
                  <c:v>0.45</c:v>
                </c:pt>
                <c:pt idx="6">
                  <c:v>0.54</c:v>
                </c:pt>
              </c:numCache>
            </c:numRef>
          </c:xVal>
          <c:yVal>
            <c:numRef>
              <c:f>Munka1!$C$2:$C$8</c:f>
              <c:numCache>
                <c:formatCode>General</c:formatCode>
                <c:ptCount val="7"/>
                <c:pt idx="0">
                  <c:v>10</c:v>
                </c:pt>
                <c:pt idx="1">
                  <c:v>10.59</c:v>
                </c:pt>
                <c:pt idx="2">
                  <c:v>11.080000000000002</c:v>
                </c:pt>
                <c:pt idx="3">
                  <c:v>11.47</c:v>
                </c:pt>
                <c:pt idx="4">
                  <c:v>11.76</c:v>
                </c:pt>
                <c:pt idx="5">
                  <c:v>11.95</c:v>
                </c:pt>
                <c:pt idx="6">
                  <c:v>12.04</c:v>
                </c:pt>
              </c:numCache>
            </c:numRef>
          </c:yVal>
          <c:smooth val="1"/>
        </c:ser>
        <c:ser>
          <c:idx val="2"/>
          <c:order val="2"/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Munka1!$D$8:$D$24</c:f>
              <c:numCache>
                <c:formatCode>General</c:formatCode>
                <c:ptCount val="17"/>
                <c:pt idx="0">
                  <c:v>0.54</c:v>
                </c:pt>
                <c:pt idx="1">
                  <c:v>0.63</c:v>
                </c:pt>
                <c:pt idx="2">
                  <c:v>0.72000000000000008</c:v>
                </c:pt>
                <c:pt idx="3">
                  <c:v>0.81</c:v>
                </c:pt>
                <c:pt idx="4">
                  <c:v>0.9</c:v>
                </c:pt>
                <c:pt idx="5">
                  <c:v>0.9900000000000001</c:v>
                </c:pt>
                <c:pt idx="6">
                  <c:v>1.08</c:v>
                </c:pt>
                <c:pt idx="7">
                  <c:v>1.1700000000000002</c:v>
                </c:pt>
                <c:pt idx="8">
                  <c:v>1.26</c:v>
                </c:pt>
                <c:pt idx="9">
                  <c:v>1.35</c:v>
                </c:pt>
                <c:pt idx="10">
                  <c:v>1.4400000000000002</c:v>
                </c:pt>
                <c:pt idx="11">
                  <c:v>1.53</c:v>
                </c:pt>
                <c:pt idx="12">
                  <c:v>1.62</c:v>
                </c:pt>
                <c:pt idx="13">
                  <c:v>1.71</c:v>
                </c:pt>
                <c:pt idx="14">
                  <c:v>1.8</c:v>
                </c:pt>
                <c:pt idx="15">
                  <c:v>1.8900000000000001</c:v>
                </c:pt>
                <c:pt idx="16">
                  <c:v>1.9800000000000002</c:v>
                </c:pt>
              </c:numCache>
            </c:numRef>
          </c:xVal>
          <c:yVal>
            <c:numRef>
              <c:f>Munka1!$E$8:$E$24</c:f>
              <c:numCache>
                <c:formatCode>General</c:formatCode>
                <c:ptCount val="17"/>
                <c:pt idx="0">
                  <c:v>12.04</c:v>
                </c:pt>
                <c:pt idx="1">
                  <c:v>12.030000000000001</c:v>
                </c:pt>
                <c:pt idx="2">
                  <c:v>11.92</c:v>
                </c:pt>
                <c:pt idx="3">
                  <c:v>11.71</c:v>
                </c:pt>
                <c:pt idx="4">
                  <c:v>11.399999999999999</c:v>
                </c:pt>
                <c:pt idx="5">
                  <c:v>10.989999999999998</c:v>
                </c:pt>
                <c:pt idx="6">
                  <c:v>10.48</c:v>
                </c:pt>
                <c:pt idx="7">
                  <c:v>9.8699999999999992</c:v>
                </c:pt>
                <c:pt idx="8">
                  <c:v>9.1600000000000019</c:v>
                </c:pt>
                <c:pt idx="9">
                  <c:v>8.3500000000000014</c:v>
                </c:pt>
                <c:pt idx="10">
                  <c:v>7.4399999999999995</c:v>
                </c:pt>
                <c:pt idx="11">
                  <c:v>6.4300000000000033</c:v>
                </c:pt>
                <c:pt idx="12">
                  <c:v>5.32</c:v>
                </c:pt>
                <c:pt idx="13">
                  <c:v>4.1099999999999994</c:v>
                </c:pt>
                <c:pt idx="14">
                  <c:v>2.8000000000000007</c:v>
                </c:pt>
                <c:pt idx="15">
                  <c:v>1.3900000000000006</c:v>
                </c:pt>
                <c:pt idx="16">
                  <c:v>-0.12000000000000099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75872"/>
        <c:axId val="85596928"/>
      </c:scatterChart>
      <c:valAx>
        <c:axId val="116975872"/>
        <c:scaling>
          <c:orientation val="minMax"/>
          <c:max val="2"/>
        </c:scaling>
        <c:delete val="0"/>
        <c:axPos val="b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hu-HU" sz="1800" b="0"/>
                  <a:t>x</a:t>
                </a:r>
              </a:p>
            </c:rich>
          </c:tx>
          <c:layout>
            <c:manualLayout>
              <c:xMode val="edge"/>
              <c:yMode val="edge"/>
              <c:x val="0.90700986338941925"/>
              <c:y val="0.82312481773111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596928"/>
        <c:crosses val="autoZero"/>
        <c:crossBetween val="midCat"/>
      </c:valAx>
      <c:valAx>
        <c:axId val="85596928"/>
        <c:scaling>
          <c:orientation val="minMax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hu-HU" sz="1800" b="0"/>
                  <a:t>z</a:t>
                </a:r>
              </a:p>
            </c:rich>
          </c:tx>
          <c:layout>
            <c:manualLayout>
              <c:xMode val="edge"/>
              <c:yMode val="edge"/>
              <c:x val="5.9733323299389261E-2"/>
              <c:y val="7.4321959755030741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697587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232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826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241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9105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345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434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884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050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631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024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059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10B8-4F39-46A6-B27A-EEAB5EE5E060}" type="datetimeFigureOut">
              <a:rPr lang="hu-HU" smtClean="0"/>
              <a:t>2020.09.06.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72146-D2CC-43E4-A7A2-38851C2D12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921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611560" y="5668218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kép forrása: https://www.wired.com/story/5-of-the-best-demos-of-projectile-motion-and-its-quirks/</a:t>
            </a:r>
            <a:endParaRPr lang="hu-HU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3721"/>
            <a:ext cx="8836190" cy="4536437"/>
          </a:xfrm>
          <a:prstGeom prst="rect">
            <a:avLst/>
          </a:prstGeom>
        </p:spPr>
      </p:pic>
      <p:pic>
        <p:nvPicPr>
          <p:cNvPr id="2" name="bevfiz_1A_elm5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824" y="5808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3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1052736"/>
            <a:ext cx="698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v</a:t>
            </a:r>
            <a:r>
              <a:rPr lang="hu-HU" baseline="-25000" dirty="0" err="1" smtClean="0"/>
              <a:t>x</a:t>
            </a:r>
            <a:r>
              <a:rPr lang="hu-HU" dirty="0" smtClean="0"/>
              <a:t> </a:t>
            </a:r>
            <a:r>
              <a:rPr lang="hu-HU" dirty="0"/>
              <a:t>= v</a:t>
            </a:r>
            <a:r>
              <a:rPr lang="hu-HU" baseline="-25000" dirty="0"/>
              <a:t>0x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 smtClean="0"/>
              <a:t>.; </a:t>
            </a:r>
            <a:r>
              <a:rPr lang="hu-HU" dirty="0" err="1" smtClean="0"/>
              <a:t>v</a:t>
            </a:r>
            <a:r>
              <a:rPr lang="hu-HU" baseline="-25000" dirty="0" err="1" smtClean="0"/>
              <a:t>z</a:t>
            </a:r>
            <a:r>
              <a:rPr lang="hu-HU" dirty="0" smtClean="0"/>
              <a:t> </a:t>
            </a:r>
            <a:r>
              <a:rPr lang="hu-HU" dirty="0"/>
              <a:t>= v</a:t>
            </a:r>
            <a:r>
              <a:rPr lang="hu-HU" baseline="-25000" dirty="0"/>
              <a:t>0z</a:t>
            </a:r>
            <a:r>
              <a:rPr lang="hu-HU" dirty="0"/>
              <a:t> – </a:t>
            </a:r>
            <a:r>
              <a:rPr lang="hu-HU" dirty="0" err="1" smtClean="0"/>
              <a:t>gt</a:t>
            </a:r>
            <a:endParaRPr lang="hu-HU" dirty="0"/>
          </a:p>
          <a:p>
            <a:r>
              <a:rPr lang="hu-HU" dirty="0" smtClean="0"/>
              <a:t>x </a:t>
            </a:r>
            <a:r>
              <a:rPr lang="hu-HU" dirty="0"/>
              <a:t>= x</a:t>
            </a:r>
            <a:r>
              <a:rPr lang="hu-HU" baseline="-25000" dirty="0"/>
              <a:t>0</a:t>
            </a:r>
            <a:r>
              <a:rPr lang="hu-HU" dirty="0"/>
              <a:t> + </a:t>
            </a:r>
            <a:r>
              <a:rPr lang="hu-HU" dirty="0" smtClean="0"/>
              <a:t>v</a:t>
            </a:r>
            <a:r>
              <a:rPr lang="hu-HU" baseline="-25000" dirty="0" smtClean="0"/>
              <a:t>0x</a:t>
            </a:r>
            <a:r>
              <a:rPr lang="hu-HU" dirty="0" smtClean="0"/>
              <a:t>t;   z </a:t>
            </a:r>
            <a:r>
              <a:rPr lang="hu-HU" dirty="0"/>
              <a:t>= z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0z</a:t>
            </a:r>
            <a:r>
              <a:rPr lang="hu-HU" dirty="0"/>
              <a:t>t – ½</a:t>
            </a:r>
            <a:r>
              <a:rPr lang="hu-HU" dirty="0" smtClean="0"/>
              <a:t>gt</a:t>
            </a:r>
            <a:r>
              <a:rPr lang="hu-HU" baseline="30000" dirty="0" smtClean="0"/>
              <a:t>2</a:t>
            </a:r>
            <a:endParaRPr lang="hu-HU" dirty="0"/>
          </a:p>
          <a:p>
            <a:endParaRPr lang="hu-HU" u="sng" dirty="0" smtClean="0"/>
          </a:p>
          <a:p>
            <a:endParaRPr lang="hu-HU" u="sng" dirty="0"/>
          </a:p>
          <a:p>
            <a:endParaRPr lang="hu-HU" u="sng" dirty="0" smtClean="0"/>
          </a:p>
          <a:p>
            <a:r>
              <a:rPr lang="hu-HU" u="sng" dirty="0" smtClean="0"/>
              <a:t>Speciális </a:t>
            </a:r>
            <a:r>
              <a:rPr lang="hu-HU" u="sng" dirty="0"/>
              <a:t>esetek: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Függőleges </a:t>
            </a:r>
            <a:r>
              <a:rPr lang="hu-HU" dirty="0"/>
              <a:t>hajítás:</a:t>
            </a:r>
          </a:p>
          <a:p>
            <a:r>
              <a:rPr lang="hu-HU" dirty="0"/>
              <a:t>sebessége: vízszintes: </a:t>
            </a:r>
            <a:r>
              <a:rPr lang="hu-HU" dirty="0" smtClean="0"/>
              <a:t>v</a:t>
            </a:r>
            <a:r>
              <a:rPr lang="hu-HU" baseline="-25000" dirty="0" smtClean="0"/>
              <a:t>0x</a:t>
            </a:r>
            <a:r>
              <a:rPr lang="hu-HU" dirty="0" smtClean="0"/>
              <a:t> </a:t>
            </a:r>
            <a:r>
              <a:rPr lang="hu-HU" dirty="0"/>
              <a:t>= 0; függőleges</a:t>
            </a:r>
            <a:r>
              <a:rPr lang="hu-HU" dirty="0"/>
              <a:t>: </a:t>
            </a:r>
            <a:r>
              <a:rPr lang="hu-HU" dirty="0" smtClean="0"/>
              <a:t>v</a:t>
            </a:r>
            <a:r>
              <a:rPr lang="hu-HU" baseline="-25000" dirty="0" smtClean="0"/>
              <a:t>0z</a:t>
            </a:r>
            <a:r>
              <a:rPr lang="hu-HU" dirty="0" smtClean="0"/>
              <a:t> </a:t>
            </a:r>
            <a:r>
              <a:rPr lang="hu-HU" dirty="0"/>
              <a:t>= v</a:t>
            </a:r>
            <a:r>
              <a:rPr lang="hu-HU" baseline="-25000" dirty="0"/>
              <a:t>0</a:t>
            </a:r>
            <a:r>
              <a:rPr lang="hu-HU" dirty="0" smtClean="0"/>
              <a:t> ,  </a:t>
            </a:r>
            <a:r>
              <a:rPr lang="hu-HU" dirty="0" err="1"/>
              <a:t>v</a:t>
            </a:r>
            <a:r>
              <a:rPr lang="hu-HU" baseline="-25000" dirty="0" err="1"/>
              <a:t>z</a:t>
            </a:r>
            <a:r>
              <a:rPr lang="hu-HU" dirty="0"/>
              <a:t> = v</a:t>
            </a:r>
            <a:r>
              <a:rPr lang="hu-HU" baseline="-25000" dirty="0"/>
              <a:t>0</a:t>
            </a:r>
            <a:r>
              <a:rPr lang="hu-HU" dirty="0"/>
              <a:t> – </a:t>
            </a:r>
            <a:r>
              <a:rPr lang="hu-HU" dirty="0" err="1"/>
              <a:t>gt</a:t>
            </a:r>
            <a:r>
              <a:rPr lang="hu-HU" dirty="0"/>
              <a:t> ;</a:t>
            </a:r>
          </a:p>
          <a:p>
            <a:r>
              <a:rPr lang="hu-HU" dirty="0"/>
              <a:t>helyének komponensei: vízszintes: x = x</a:t>
            </a:r>
            <a:r>
              <a:rPr lang="hu-HU" baseline="-25000" dirty="0"/>
              <a:t>0</a:t>
            </a:r>
            <a:r>
              <a:rPr lang="hu-HU" dirty="0"/>
              <a:t> ; függőleges: z = z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</a:t>
            </a:r>
            <a:r>
              <a:rPr lang="hu-HU" dirty="0"/>
              <a:t>t – ½gt</a:t>
            </a:r>
            <a:r>
              <a:rPr lang="hu-HU" baseline="30000" dirty="0"/>
              <a:t>2</a:t>
            </a:r>
            <a:r>
              <a:rPr lang="hu-HU" dirty="0"/>
              <a:t> .</a:t>
            </a:r>
          </a:p>
          <a:p>
            <a:endParaRPr lang="hu-HU" dirty="0" smtClean="0"/>
          </a:p>
          <a:p>
            <a:r>
              <a:rPr lang="hu-HU" dirty="0" smtClean="0"/>
              <a:t>Vízszintes </a:t>
            </a:r>
            <a:r>
              <a:rPr lang="hu-HU" dirty="0"/>
              <a:t>hajítás:</a:t>
            </a:r>
          </a:p>
          <a:p>
            <a:r>
              <a:rPr lang="hu-HU" dirty="0"/>
              <a:t>sebessége: vízszintes: </a:t>
            </a:r>
            <a:r>
              <a:rPr lang="hu-HU" dirty="0" smtClean="0"/>
              <a:t>v</a:t>
            </a:r>
            <a:r>
              <a:rPr lang="hu-HU" baseline="-25000" dirty="0" smtClean="0"/>
              <a:t>0x</a:t>
            </a:r>
            <a:r>
              <a:rPr lang="hu-HU" dirty="0" smtClean="0"/>
              <a:t> </a:t>
            </a:r>
            <a:r>
              <a:rPr lang="hu-HU" dirty="0"/>
              <a:t>= v</a:t>
            </a:r>
            <a:r>
              <a:rPr lang="hu-HU" baseline="-25000" dirty="0"/>
              <a:t>0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/>
              <a:t>.; függőleges: </a:t>
            </a:r>
            <a:r>
              <a:rPr lang="hu-HU" dirty="0"/>
              <a:t>v</a:t>
            </a:r>
            <a:r>
              <a:rPr lang="hu-HU" baseline="-25000" dirty="0"/>
              <a:t>0z</a:t>
            </a:r>
            <a:r>
              <a:rPr lang="hu-HU" dirty="0"/>
              <a:t> </a:t>
            </a:r>
            <a:r>
              <a:rPr lang="hu-HU" dirty="0" smtClean="0"/>
              <a:t>= 0,  </a:t>
            </a:r>
            <a:r>
              <a:rPr lang="hu-HU" dirty="0" err="1" smtClean="0"/>
              <a:t>v</a:t>
            </a:r>
            <a:r>
              <a:rPr lang="hu-HU" baseline="-25000" dirty="0" err="1" smtClean="0"/>
              <a:t>z</a:t>
            </a:r>
            <a:r>
              <a:rPr lang="hu-HU" dirty="0" smtClean="0"/>
              <a:t> </a:t>
            </a:r>
            <a:r>
              <a:rPr lang="hu-HU" dirty="0"/>
              <a:t>= – </a:t>
            </a:r>
            <a:r>
              <a:rPr lang="hu-HU" dirty="0" err="1"/>
              <a:t>gt</a:t>
            </a:r>
            <a:r>
              <a:rPr lang="hu-HU" dirty="0"/>
              <a:t> ;</a:t>
            </a:r>
          </a:p>
          <a:p>
            <a:r>
              <a:rPr lang="hu-HU" dirty="0"/>
              <a:t>helyének komponensei: vízszintes: x 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</a:t>
            </a:r>
            <a:r>
              <a:rPr lang="hu-HU" dirty="0"/>
              <a:t>t ; függőleges: z = z</a:t>
            </a:r>
            <a:r>
              <a:rPr lang="hu-HU" baseline="-25000" dirty="0"/>
              <a:t>0</a:t>
            </a:r>
            <a:r>
              <a:rPr lang="hu-HU" dirty="0"/>
              <a:t> – ½gt</a:t>
            </a:r>
            <a:r>
              <a:rPr lang="hu-HU" baseline="30000" dirty="0"/>
              <a:t>2</a:t>
            </a:r>
            <a:r>
              <a:rPr lang="hu-HU" dirty="0"/>
              <a:t> .</a:t>
            </a:r>
          </a:p>
        </p:txBody>
      </p:sp>
      <p:pic>
        <p:nvPicPr>
          <p:cNvPr id="3" name="bevfiz_1A_elm5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54266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Vízszintes hajítás és szabadesés</a:t>
            </a:r>
            <a:r>
              <a:rPr lang="hu-HU" b="1" u="sng" dirty="0" smtClean="0"/>
              <a:t> 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704" y="1203722"/>
            <a:ext cx="8282403" cy="446449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11560" y="5668218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kép forrása: https://www.wired.com/story/5-of-the-best-demos-of-projectile-motion-and-its-quirks/</a:t>
            </a:r>
            <a:endParaRPr lang="hu-HU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bevfiz_1A_elm5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953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3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Vízszintesen</a:t>
            </a:r>
            <a:r>
              <a:rPr lang="hu-HU" dirty="0" smtClean="0"/>
              <a:t>: egyenletes mozgás, </a:t>
            </a:r>
          </a:p>
          <a:p>
            <a:r>
              <a:rPr lang="hu-HU" dirty="0" smtClean="0"/>
              <a:t>Függőlegesen: </a:t>
            </a:r>
            <a:r>
              <a:rPr lang="hu-HU" dirty="0" smtClean="0"/>
              <a:t>egyenletesen </a:t>
            </a:r>
            <a:r>
              <a:rPr lang="hu-HU" dirty="0"/>
              <a:t>változó </a:t>
            </a:r>
            <a:r>
              <a:rPr lang="hu-HU" dirty="0" smtClean="0"/>
              <a:t>mozgás.</a:t>
            </a:r>
            <a:endParaRPr lang="hu-HU" dirty="0" smtClean="0"/>
          </a:p>
        </p:txBody>
      </p:sp>
      <p:pic>
        <p:nvPicPr>
          <p:cNvPr id="3" name="Kép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7905" y="1405921"/>
            <a:ext cx="3904763" cy="2311111"/>
          </a:xfrm>
          <a:prstGeom prst="rect">
            <a:avLst/>
          </a:prstGeom>
        </p:spPr>
      </p:pic>
      <p:pic>
        <p:nvPicPr>
          <p:cNvPr id="5" name="Kép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1720" y="3854193"/>
            <a:ext cx="3904763" cy="2311111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83568" y="6309320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>
                <a:solidFill>
                  <a:schemeClr val="bg1">
                    <a:lumMod val="65000"/>
                  </a:schemeClr>
                </a:solidFill>
              </a:rPr>
              <a:t>A képek </a:t>
            </a:r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forrása: https://www.wired.com/story/5-of-the-best-demos-of-projectile-motion-and-its-quirks/</a:t>
            </a:r>
            <a:endParaRPr lang="hu-HU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bevfiz_1A_elm5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810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6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/>
              <a:t>Ferde hajítás </a:t>
            </a:r>
            <a:endParaRPr lang="hu-HU" dirty="0"/>
          </a:p>
          <a:p>
            <a:r>
              <a:rPr lang="hu-HU" dirty="0" smtClean="0"/>
              <a:t>Vízszintesen: egyenletes mozgás, </a:t>
            </a:r>
          </a:p>
          <a:p>
            <a:r>
              <a:rPr lang="hu-HU" dirty="0" smtClean="0"/>
              <a:t>Függőlegesen: </a:t>
            </a:r>
            <a:r>
              <a:rPr lang="hu-HU" dirty="0" smtClean="0"/>
              <a:t>egyenletesen </a:t>
            </a:r>
            <a:r>
              <a:rPr lang="hu-HU" dirty="0"/>
              <a:t>változó mozgás </a:t>
            </a:r>
            <a:r>
              <a:rPr lang="hu-HU" dirty="0" smtClean="0"/>
              <a:t>(lefelé mutató gyorsulással).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mozgás az x – z síkban történik, a z tengely felfelé mutat. </a:t>
            </a:r>
          </a:p>
          <a:p>
            <a:endParaRPr lang="hu-HU" dirty="0" smtClean="0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9948092"/>
              </p:ext>
            </p:extLst>
          </p:nvPr>
        </p:nvGraphicFramePr>
        <p:xfrm>
          <a:off x="827584" y="2180341"/>
          <a:ext cx="4608512" cy="301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bevfiz_1A_elm5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/>
              <a:t>Ferde hajítás </a:t>
            </a:r>
            <a:endParaRPr lang="hu-HU" dirty="0"/>
          </a:p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Vízszintesen: egyenletes mozgás, </a:t>
            </a:r>
          </a:p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Függőlegesen: </a:t>
            </a:r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egyenletesen </a:t>
            </a:r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változó mozgás </a:t>
            </a:r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(lefelé mutató gyorsulással).</a:t>
            </a:r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endParaRPr lang="hu-HU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mozgás az x – z síkban történik, a z tengely felfelé mutat. </a:t>
            </a:r>
          </a:p>
          <a:p>
            <a:endParaRPr lang="hu-HU" dirty="0" smtClean="0"/>
          </a:p>
          <a:p>
            <a:r>
              <a:rPr lang="hu-HU" dirty="0" smtClean="0"/>
              <a:t>A gyorsulás </a:t>
            </a:r>
            <a:r>
              <a:rPr lang="hu-HU" dirty="0"/>
              <a:t>komponensei:</a:t>
            </a:r>
          </a:p>
          <a:p>
            <a:r>
              <a:rPr lang="hu-HU" dirty="0"/>
              <a:t>vízszintes: </a:t>
            </a:r>
            <a:r>
              <a:rPr lang="hu-HU" dirty="0" err="1"/>
              <a:t>a</a:t>
            </a:r>
            <a:r>
              <a:rPr lang="hu-HU" baseline="-25000" dirty="0" err="1"/>
              <a:t>x</a:t>
            </a:r>
            <a:r>
              <a:rPr lang="hu-HU" dirty="0"/>
              <a:t> = 0; </a:t>
            </a:r>
          </a:p>
          <a:p>
            <a:r>
              <a:rPr lang="hu-HU" dirty="0"/>
              <a:t>függőleges: a</a:t>
            </a:r>
            <a:r>
              <a:rPr lang="hu-HU" baseline="-25000" dirty="0"/>
              <a:t>z</a:t>
            </a:r>
            <a:r>
              <a:rPr lang="hu-HU" dirty="0"/>
              <a:t> = –g</a:t>
            </a:r>
            <a:r>
              <a:rPr lang="hu-HU" dirty="0" smtClean="0"/>
              <a:t>.</a:t>
            </a:r>
          </a:p>
        </p:txBody>
      </p:sp>
      <p:pic>
        <p:nvPicPr>
          <p:cNvPr id="2" name="bevfiz_1A_elm5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>
                <a:solidFill>
                  <a:schemeClr val="bg1">
                    <a:lumMod val="75000"/>
                  </a:schemeClr>
                </a:solidFill>
              </a:rPr>
              <a:t>Ferde hajítás </a:t>
            </a:r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Vízszintesen: egyenletes mozgás, </a:t>
            </a:r>
          </a:p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függőlegesen egyenletesen </a:t>
            </a:r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változó mozgás </a:t>
            </a:r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(lefelé mutató gyorsulással).</a:t>
            </a:r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endParaRPr lang="hu-HU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mozgás az x – z síkban történik, a z tengely felfelé mutat. </a:t>
            </a: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kezdősebesség nagysága v</a:t>
            </a:r>
            <a:r>
              <a:rPr lang="hu-HU" baseline="-25000" dirty="0"/>
              <a:t>0</a:t>
            </a:r>
            <a:r>
              <a:rPr lang="hu-HU" dirty="0"/>
              <a:t>, a vízszintessel </a:t>
            </a:r>
            <a:r>
              <a:rPr lang="el-GR" dirty="0" smtClean="0">
                <a:latin typeface="Calibri"/>
              </a:rPr>
              <a:t>α</a:t>
            </a:r>
            <a:r>
              <a:rPr lang="hu-HU" dirty="0" smtClean="0"/>
              <a:t> </a:t>
            </a:r>
            <a:r>
              <a:rPr lang="hu-HU" dirty="0"/>
              <a:t>szöget zár </a:t>
            </a:r>
            <a:r>
              <a:rPr lang="hu-HU" dirty="0" smtClean="0"/>
              <a:t>be.</a:t>
            </a:r>
          </a:p>
          <a:p>
            <a:r>
              <a:rPr lang="el-GR" dirty="0" smtClean="0">
                <a:latin typeface="Calibri"/>
              </a:rPr>
              <a:t>α</a:t>
            </a:r>
            <a:r>
              <a:rPr lang="hu-HU" dirty="0" smtClean="0"/>
              <a:t> </a:t>
            </a:r>
            <a:r>
              <a:rPr lang="hu-HU" dirty="0"/>
              <a:t>pozitív, ha ferdén felfelé hajítunk, ill. </a:t>
            </a:r>
            <a:r>
              <a:rPr lang="el-GR" dirty="0" smtClean="0">
                <a:latin typeface="Calibri"/>
              </a:rPr>
              <a:t>α</a:t>
            </a:r>
            <a:r>
              <a:rPr lang="hu-HU" dirty="0" smtClean="0"/>
              <a:t> </a:t>
            </a:r>
            <a:r>
              <a:rPr lang="hu-HU" dirty="0"/>
              <a:t>negatív, ha ferdén lefelé </a:t>
            </a:r>
            <a:r>
              <a:rPr lang="hu-HU" dirty="0" smtClean="0"/>
              <a:t>hajítunk.</a:t>
            </a:r>
          </a:p>
          <a:p>
            <a:r>
              <a:rPr lang="hu-HU" dirty="0" smtClean="0"/>
              <a:t>A </a:t>
            </a:r>
            <a:r>
              <a:rPr lang="hu-HU" dirty="0"/>
              <a:t>kezdősebesség komponensei: v</a:t>
            </a:r>
            <a:r>
              <a:rPr lang="hu-HU" baseline="-25000" dirty="0"/>
              <a:t>0x</a:t>
            </a:r>
            <a:r>
              <a:rPr lang="hu-HU" dirty="0"/>
              <a:t> = v</a:t>
            </a:r>
            <a:r>
              <a:rPr lang="hu-HU" baseline="-25000" dirty="0"/>
              <a:t>0 </a:t>
            </a:r>
            <a:r>
              <a:rPr lang="hu-HU" dirty="0" smtClean="0"/>
              <a:t>cos</a:t>
            </a:r>
            <a:r>
              <a:rPr lang="el-GR" dirty="0" smtClean="0">
                <a:latin typeface="Calibri"/>
              </a:rPr>
              <a:t>α</a:t>
            </a:r>
            <a:r>
              <a:rPr lang="hu-HU" dirty="0" smtClean="0"/>
              <a:t>, </a:t>
            </a:r>
            <a:r>
              <a:rPr lang="hu-HU" dirty="0"/>
              <a:t>v</a:t>
            </a:r>
            <a:r>
              <a:rPr lang="hu-HU" baseline="-25000" dirty="0"/>
              <a:t>0z</a:t>
            </a:r>
            <a:r>
              <a:rPr lang="hu-HU" dirty="0"/>
              <a:t> = v</a:t>
            </a:r>
            <a:r>
              <a:rPr lang="hu-HU" baseline="-25000" dirty="0"/>
              <a:t>0 </a:t>
            </a:r>
            <a:r>
              <a:rPr lang="hu-HU" dirty="0" smtClean="0"/>
              <a:t>sin</a:t>
            </a:r>
            <a:r>
              <a:rPr lang="el-GR" dirty="0" smtClean="0">
                <a:latin typeface="Calibri"/>
              </a:rPr>
              <a:t>α</a:t>
            </a:r>
            <a:r>
              <a:rPr lang="hu-HU" dirty="0" smtClean="0"/>
              <a:t>.</a:t>
            </a:r>
            <a:endParaRPr lang="hu-HU" dirty="0"/>
          </a:p>
          <a:p>
            <a:endParaRPr lang="hu-HU" dirty="0" smtClean="0"/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1475656" y="3861088"/>
            <a:ext cx="457200" cy="36000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5292080" y="3861088"/>
            <a:ext cx="1440000" cy="90000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5292080" y="4761088"/>
            <a:ext cx="1440000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5292080" y="3861088"/>
            <a:ext cx="0" cy="9000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5625897" y="4397042"/>
            <a:ext cx="359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Calibri"/>
              </a:rPr>
              <a:t>α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739884" y="3624834"/>
            <a:ext cx="56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Calibri"/>
              </a:rPr>
              <a:t>v</a:t>
            </a:r>
            <a:r>
              <a:rPr lang="hu-HU" sz="2000" baseline="-25000" dirty="0" smtClean="0">
                <a:latin typeface="Calibri"/>
              </a:rPr>
              <a:t>0</a:t>
            </a:r>
            <a:endParaRPr lang="hu-HU" baseline="-25000" dirty="0"/>
          </a:p>
        </p:txBody>
      </p:sp>
      <p:cxnSp>
        <p:nvCxnSpPr>
          <p:cNvPr id="19" name="Egyenes összekötő 18"/>
          <p:cNvCxnSpPr/>
          <p:nvPr/>
        </p:nvCxnSpPr>
        <p:spPr>
          <a:xfrm>
            <a:off x="5292080" y="3861048"/>
            <a:ext cx="14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6722282" y="3861048"/>
            <a:ext cx="0" cy="90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5370378" y="4797152"/>
            <a:ext cx="1649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v</a:t>
            </a:r>
            <a:r>
              <a:rPr lang="hu-HU" sz="2000" baseline="-25000" dirty="0"/>
              <a:t>0x</a:t>
            </a:r>
            <a:r>
              <a:rPr lang="hu-HU" sz="2000" dirty="0"/>
              <a:t> = v</a:t>
            </a:r>
            <a:r>
              <a:rPr lang="hu-HU" sz="2000" baseline="-25000" dirty="0"/>
              <a:t>0 </a:t>
            </a:r>
            <a:r>
              <a:rPr lang="hu-HU" sz="2000" dirty="0"/>
              <a:t>cos</a:t>
            </a:r>
            <a:r>
              <a:rPr lang="el-GR" sz="2000" dirty="0"/>
              <a:t>α</a:t>
            </a:r>
            <a:endParaRPr lang="hu-HU" baseline="-250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4434274" y="3921201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 v</a:t>
            </a:r>
            <a:r>
              <a:rPr lang="hu-HU" sz="2000" baseline="-25000" dirty="0" smtClean="0"/>
              <a:t>0x</a:t>
            </a:r>
            <a:r>
              <a:rPr lang="hu-HU" sz="2000" dirty="0" smtClean="0"/>
              <a:t> </a:t>
            </a:r>
            <a:r>
              <a:rPr lang="hu-HU" sz="2000" dirty="0"/>
              <a:t>= </a:t>
            </a:r>
            <a:endParaRPr lang="hu-HU" sz="2000" dirty="0" smtClean="0"/>
          </a:p>
          <a:p>
            <a:r>
              <a:rPr lang="hu-HU" sz="2000" dirty="0" smtClean="0"/>
              <a:t>v</a:t>
            </a:r>
            <a:r>
              <a:rPr lang="hu-HU" sz="2000" baseline="-25000" dirty="0" smtClean="0"/>
              <a:t>0 </a:t>
            </a:r>
            <a:r>
              <a:rPr lang="hu-HU" sz="2000" dirty="0" smtClean="0"/>
              <a:t>sin</a:t>
            </a:r>
            <a:r>
              <a:rPr lang="el-GR" sz="2000" dirty="0" smtClean="0"/>
              <a:t>α</a:t>
            </a:r>
            <a:endParaRPr lang="hu-HU" baseline="-25000" dirty="0"/>
          </a:p>
        </p:txBody>
      </p:sp>
      <p:graphicFrame>
        <p:nvGraphicFramePr>
          <p:cNvPr id="23" name="Diagram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083561"/>
              </p:ext>
            </p:extLst>
          </p:nvPr>
        </p:nvGraphicFramePr>
        <p:xfrm>
          <a:off x="1115616" y="3257487"/>
          <a:ext cx="29765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bevfiz_1A_elm5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249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9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>
                <a:solidFill>
                  <a:schemeClr val="bg1">
                    <a:lumMod val="75000"/>
                  </a:schemeClr>
                </a:solidFill>
              </a:rPr>
              <a:t>Ferde hajítás </a:t>
            </a:r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Vízszintesen: egyenletes mozgás, </a:t>
            </a:r>
          </a:p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függőlegesen egyenletesen </a:t>
            </a:r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változó mozgás </a:t>
            </a:r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(lefelé mutató gyorsulással).</a:t>
            </a:r>
            <a:endParaRPr lang="hu-HU" dirty="0">
              <a:solidFill>
                <a:schemeClr val="bg1">
                  <a:lumMod val="75000"/>
                </a:schemeClr>
              </a:solidFill>
            </a:endParaRPr>
          </a:p>
          <a:p>
            <a:endParaRPr lang="hu-HU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mozgás az x – z síkban történik, a z tengely felfelé mutat. </a:t>
            </a: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kezdősebesség komponensei: v</a:t>
            </a:r>
            <a:r>
              <a:rPr lang="hu-HU" baseline="-25000" dirty="0"/>
              <a:t>0x</a:t>
            </a:r>
            <a:r>
              <a:rPr lang="hu-HU" dirty="0"/>
              <a:t> = v</a:t>
            </a:r>
            <a:r>
              <a:rPr lang="hu-HU" baseline="-25000" dirty="0"/>
              <a:t>0 </a:t>
            </a:r>
            <a:r>
              <a:rPr lang="hu-HU" dirty="0" smtClean="0"/>
              <a:t>cos</a:t>
            </a:r>
            <a:r>
              <a:rPr lang="el-GR" dirty="0" smtClean="0">
                <a:latin typeface="Calibri"/>
              </a:rPr>
              <a:t>α</a:t>
            </a:r>
            <a:r>
              <a:rPr lang="hu-HU" dirty="0" smtClean="0"/>
              <a:t>, </a:t>
            </a:r>
            <a:r>
              <a:rPr lang="hu-HU" dirty="0"/>
              <a:t>v</a:t>
            </a:r>
            <a:r>
              <a:rPr lang="hu-HU" baseline="-25000" dirty="0"/>
              <a:t>0z</a:t>
            </a:r>
            <a:r>
              <a:rPr lang="hu-HU" dirty="0"/>
              <a:t> = v</a:t>
            </a:r>
            <a:r>
              <a:rPr lang="hu-HU" baseline="-25000" dirty="0"/>
              <a:t>0 </a:t>
            </a:r>
            <a:r>
              <a:rPr lang="hu-HU" dirty="0" smtClean="0"/>
              <a:t>sin</a:t>
            </a:r>
            <a:r>
              <a:rPr lang="el-GR" dirty="0" smtClean="0">
                <a:latin typeface="Calibri"/>
              </a:rPr>
              <a:t>α</a:t>
            </a:r>
            <a:r>
              <a:rPr lang="hu-HU" dirty="0" smtClean="0"/>
              <a:t>.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test sebességének komponensei:</a:t>
            </a:r>
          </a:p>
          <a:p>
            <a:r>
              <a:rPr lang="hu-HU" dirty="0"/>
              <a:t>vízszintes: </a:t>
            </a:r>
            <a:r>
              <a:rPr lang="hu-HU" dirty="0" err="1"/>
              <a:t>v</a:t>
            </a:r>
            <a:r>
              <a:rPr lang="hu-HU" baseline="-25000" dirty="0" err="1"/>
              <a:t>x</a:t>
            </a:r>
            <a:r>
              <a:rPr lang="hu-HU" dirty="0"/>
              <a:t> = v</a:t>
            </a:r>
            <a:r>
              <a:rPr lang="hu-HU" baseline="-25000" dirty="0"/>
              <a:t>0x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/>
              <a:t>.;</a:t>
            </a:r>
          </a:p>
          <a:p>
            <a:r>
              <a:rPr lang="hu-HU" dirty="0"/>
              <a:t>függőleges: </a:t>
            </a:r>
            <a:r>
              <a:rPr lang="hu-HU" dirty="0" err="1"/>
              <a:t>v</a:t>
            </a:r>
            <a:r>
              <a:rPr lang="hu-HU" baseline="-25000" dirty="0" err="1"/>
              <a:t>z</a:t>
            </a:r>
            <a:r>
              <a:rPr lang="hu-HU" dirty="0"/>
              <a:t> = v</a:t>
            </a:r>
            <a:r>
              <a:rPr lang="hu-HU" baseline="-25000" dirty="0"/>
              <a:t>0z</a:t>
            </a:r>
            <a:r>
              <a:rPr lang="hu-HU" dirty="0"/>
              <a:t> – </a:t>
            </a:r>
            <a:r>
              <a:rPr lang="hu-HU" dirty="0" err="1"/>
              <a:t>gt</a:t>
            </a:r>
            <a:r>
              <a:rPr lang="hu-HU" dirty="0"/>
              <a:t> 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r>
              <a:rPr lang="hu-HU" dirty="0"/>
              <a:t>Ha </a:t>
            </a:r>
            <a:r>
              <a:rPr lang="hu-HU" dirty="0" err="1" smtClean="0">
                <a:solidFill>
                  <a:schemeClr val="bg2">
                    <a:lumMod val="50000"/>
                  </a:schemeClr>
                </a:solidFill>
              </a:rPr>
              <a:t>v</a:t>
            </a:r>
            <a:r>
              <a:rPr lang="hu-HU" baseline="-25000" dirty="0" err="1" smtClean="0">
                <a:solidFill>
                  <a:schemeClr val="bg2">
                    <a:lumMod val="50000"/>
                  </a:schemeClr>
                </a:solidFill>
              </a:rPr>
              <a:t>z</a:t>
            </a:r>
            <a:r>
              <a:rPr lang="hu-HU" baseline="-25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bg2">
                    <a:lumMod val="50000"/>
                  </a:schemeClr>
                </a:solidFill>
              </a:rPr>
              <a:t>&gt; 0</a:t>
            </a:r>
            <a:r>
              <a:rPr lang="hu-HU" dirty="0"/>
              <a:t>, akkor a test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emelkedik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ill</a:t>
            </a:r>
            <a:r>
              <a:rPr lang="hu-HU" dirty="0"/>
              <a:t>. ha </a:t>
            </a:r>
            <a:r>
              <a:rPr lang="hu-HU" dirty="0" err="1" smtClean="0">
                <a:solidFill>
                  <a:srgbClr val="7030A0"/>
                </a:solidFill>
              </a:rPr>
              <a:t>v</a:t>
            </a:r>
            <a:r>
              <a:rPr lang="hu-HU" baseline="-25000" dirty="0" err="1" smtClean="0">
                <a:solidFill>
                  <a:srgbClr val="7030A0"/>
                </a:solidFill>
              </a:rPr>
              <a:t>z</a:t>
            </a:r>
            <a:r>
              <a:rPr lang="hu-HU" baseline="-25000" dirty="0" smtClean="0">
                <a:solidFill>
                  <a:srgbClr val="7030A0"/>
                </a:solidFill>
              </a:rPr>
              <a:t> </a:t>
            </a:r>
            <a:r>
              <a:rPr lang="hu-HU" dirty="0" smtClean="0">
                <a:solidFill>
                  <a:srgbClr val="7030A0"/>
                </a:solidFill>
              </a:rPr>
              <a:t>&lt; 0</a:t>
            </a:r>
            <a:r>
              <a:rPr lang="hu-HU" dirty="0"/>
              <a:t>, akkor a test </a:t>
            </a:r>
            <a:r>
              <a:rPr lang="hu-HU" dirty="0">
                <a:solidFill>
                  <a:srgbClr val="7030A0"/>
                </a:solidFill>
              </a:rPr>
              <a:t>esik lefelé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felfelé </a:t>
            </a:r>
            <a:r>
              <a:rPr lang="hu-HU" dirty="0"/>
              <a:t>ill. lefelé mutató </a:t>
            </a:r>
            <a:r>
              <a:rPr lang="hu-HU" dirty="0" smtClean="0"/>
              <a:t>szakasz </a:t>
            </a:r>
            <a:r>
              <a:rPr lang="hu-HU" dirty="0"/>
              <a:t>egyben kezelhető</a:t>
            </a:r>
            <a:r>
              <a:rPr lang="hu-HU" dirty="0" smtClean="0"/>
              <a:t>.</a:t>
            </a:r>
            <a:endParaRPr lang="hu-HU" dirty="0"/>
          </a:p>
        </p:txBody>
      </p:sp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123656"/>
              </p:ext>
            </p:extLst>
          </p:nvPr>
        </p:nvGraphicFramePr>
        <p:xfrm>
          <a:off x="5508104" y="2550030"/>
          <a:ext cx="29765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bevfiz_1A_elm5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6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>
                <a:solidFill>
                  <a:schemeClr val="bg1">
                    <a:lumMod val="65000"/>
                  </a:schemeClr>
                </a:solidFill>
              </a:rPr>
              <a:t>Ferde hajítás 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Vízszintesen: egyenletes mozgás, </a:t>
            </a:r>
          </a:p>
          <a:p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függőlegesen egyenletesen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változó mozgás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(lefelé mutató gyorsulással).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mozgás az x – z síkban történik, a z tengely felfelé mutat. </a:t>
            </a:r>
          </a:p>
          <a:p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hu-HU" baseline="-25000" dirty="0" err="1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= 0;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= –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g</a:t>
            </a:r>
          </a:p>
          <a:p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0x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= 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cos</a:t>
            </a:r>
            <a:r>
              <a:rPr lang="el-GR" dirty="0" smtClean="0">
                <a:solidFill>
                  <a:schemeClr val="bg1">
                    <a:lumMod val="65000"/>
                  </a:schemeClr>
                </a:solidFill>
                <a:latin typeface="Calibri"/>
              </a:rPr>
              <a:t>α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0z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sin</a:t>
            </a:r>
            <a:r>
              <a:rPr lang="el-GR" dirty="0" smtClean="0">
                <a:solidFill>
                  <a:schemeClr val="bg1">
                    <a:lumMod val="65000"/>
                  </a:schemeClr>
                </a:solidFill>
                <a:latin typeface="Calibri"/>
              </a:rPr>
              <a:t>α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hu-HU" baseline="-25000" dirty="0" err="1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= 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0x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konst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.;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hu-HU" baseline="-25000" dirty="0" err="1" smtClean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= v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0z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gt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test helyvektorának komponensei:</a:t>
            </a:r>
          </a:p>
          <a:p>
            <a:r>
              <a:rPr lang="hu-HU" dirty="0"/>
              <a:t>vízszintes: x 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0x</a:t>
            </a:r>
            <a:r>
              <a:rPr lang="hu-HU" dirty="0"/>
              <a:t>t ;</a:t>
            </a:r>
          </a:p>
          <a:p>
            <a:r>
              <a:rPr lang="hu-HU" dirty="0"/>
              <a:t>függőleges: z = z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0z</a:t>
            </a:r>
            <a:r>
              <a:rPr lang="hu-HU" dirty="0"/>
              <a:t>t – ½gt</a:t>
            </a:r>
            <a:r>
              <a:rPr lang="hu-HU" baseline="30000" dirty="0"/>
              <a:t>2</a:t>
            </a:r>
            <a:r>
              <a:rPr lang="hu-HU" dirty="0"/>
              <a:t> </a:t>
            </a:r>
            <a:r>
              <a:rPr lang="hu-HU" dirty="0" smtClean="0"/>
              <a:t>.</a:t>
            </a:r>
          </a:p>
          <a:p>
            <a:endParaRPr lang="hu-HU" dirty="0"/>
          </a:p>
        </p:txBody>
      </p:sp>
      <p:pic>
        <p:nvPicPr>
          <p:cNvPr id="2" name="bevfiz_1A_elm5_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95536" y="392287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>
                <a:solidFill>
                  <a:schemeClr val="bg1">
                    <a:lumMod val="65000"/>
                  </a:schemeClr>
                </a:solidFill>
              </a:rPr>
              <a:t>Ferde hajítás 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smtClean="0"/>
              <a:t>x </a:t>
            </a:r>
            <a:r>
              <a:rPr lang="hu-HU" dirty="0"/>
              <a:t>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0x</a:t>
            </a:r>
            <a:r>
              <a:rPr lang="hu-HU" dirty="0"/>
              <a:t>t ;</a:t>
            </a:r>
          </a:p>
          <a:p>
            <a:r>
              <a:rPr lang="hu-HU" dirty="0" smtClean="0"/>
              <a:t>z </a:t>
            </a:r>
            <a:r>
              <a:rPr lang="hu-HU" dirty="0"/>
              <a:t>= z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0z</a:t>
            </a:r>
            <a:r>
              <a:rPr lang="hu-HU" dirty="0"/>
              <a:t>t – ½gt</a:t>
            </a:r>
            <a:r>
              <a:rPr lang="hu-HU" baseline="30000" dirty="0"/>
              <a:t>2</a:t>
            </a:r>
            <a:r>
              <a:rPr lang="hu-HU" dirty="0"/>
              <a:t> 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hajítás pályája, azaz a z(x) függvény egy parabola.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KÍSÉRLET: locsolókanna.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6096338" cy="367715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95536" y="5391219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kép forrása: https://www.wired.com/story/5-of-the-best-demos-of-projectile-motion-and-its-quirks/</a:t>
            </a:r>
            <a:endParaRPr lang="hu-HU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bevfiz_1A_elm5_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640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558</Words>
  <Application>Microsoft Office PowerPoint</Application>
  <PresentationFormat>Diavetítés a képernyőre (4:3 oldalarány)</PresentationFormat>
  <Paragraphs>103</Paragraphs>
  <Slides>10</Slides>
  <Notes>0</Notes>
  <HiddenSlides>0</HiddenSlides>
  <MMClips>10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1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Marian</dc:creator>
  <cp:lastModifiedBy>Marian</cp:lastModifiedBy>
  <cp:revision>37</cp:revision>
  <dcterms:created xsi:type="dcterms:W3CDTF">2020-09-04T11:56:09Z</dcterms:created>
  <dcterms:modified xsi:type="dcterms:W3CDTF">2020-09-06T20:03:20Z</dcterms:modified>
</cp:coreProperties>
</file>