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2" r:id="rId5"/>
    <p:sldId id="260" r:id="rId6"/>
    <p:sldId id="259" r:id="rId7"/>
    <p:sldId id="261" r:id="rId8"/>
    <p:sldId id="258" r:id="rId9"/>
    <p:sldId id="264" r:id="rId10"/>
    <p:sldId id="257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'Munka1 (2)'!$B$2:$B$29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'Munka1 (2)'!$B$2:$B$24</c:f>
              <c:numCache>
                <c:formatCode>General</c:formatCode>
                <c:ptCount val="23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(2)'!$C$2:$C$24</c:f>
              <c:numCache>
                <c:formatCode>General</c:formatCode>
                <c:ptCount val="23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08320"/>
        <c:axId val="94808896"/>
      </c:scatterChart>
      <c:valAx>
        <c:axId val="94808320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808896"/>
        <c:crosses val="autoZero"/>
        <c:crossBetween val="midCat"/>
      </c:valAx>
      <c:valAx>
        <c:axId val="94808896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8083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'Munka1 (2)'!$B$2:$B$29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'Munka1 (2)'!$B$2:$B$24</c:f>
              <c:numCache>
                <c:formatCode>General</c:formatCode>
                <c:ptCount val="23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(2)'!$C$2:$C$24</c:f>
              <c:numCache>
                <c:formatCode>General</c:formatCode>
                <c:ptCount val="23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1776"/>
        <c:axId val="94812352"/>
      </c:scatterChart>
      <c:valAx>
        <c:axId val="94811776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812352"/>
        <c:crosses val="autoZero"/>
        <c:crossBetween val="midCat"/>
      </c:valAx>
      <c:valAx>
        <c:axId val="94812352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8117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Munka1!$B$2:$B$29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Munka1!$C$2:$C$29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Munka1!$B$2:$B$8</c:f>
              <c:numCache>
                <c:formatCode>General</c:formatCode>
                <c:ptCount val="7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Munka1!$C$2:$C$8</c:f>
              <c:numCache>
                <c:formatCode>General</c:formatCode>
                <c:ptCount val="7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Munka1!$D$8:$D$24</c:f>
              <c:numCache>
                <c:formatCode>General</c:formatCode>
                <c:ptCount val="17"/>
                <c:pt idx="0">
                  <c:v>0.54</c:v>
                </c:pt>
                <c:pt idx="1">
                  <c:v>0.63</c:v>
                </c:pt>
                <c:pt idx="2">
                  <c:v>0.72000000000000008</c:v>
                </c:pt>
                <c:pt idx="3">
                  <c:v>0.81</c:v>
                </c:pt>
                <c:pt idx="4">
                  <c:v>0.9</c:v>
                </c:pt>
                <c:pt idx="5">
                  <c:v>0.9900000000000001</c:v>
                </c:pt>
                <c:pt idx="6">
                  <c:v>1.08</c:v>
                </c:pt>
                <c:pt idx="7">
                  <c:v>1.1700000000000002</c:v>
                </c:pt>
                <c:pt idx="8">
                  <c:v>1.26</c:v>
                </c:pt>
                <c:pt idx="9">
                  <c:v>1.35</c:v>
                </c:pt>
                <c:pt idx="10">
                  <c:v>1.4400000000000002</c:v>
                </c:pt>
                <c:pt idx="11">
                  <c:v>1.53</c:v>
                </c:pt>
                <c:pt idx="12">
                  <c:v>1.62</c:v>
                </c:pt>
                <c:pt idx="13">
                  <c:v>1.71</c:v>
                </c:pt>
                <c:pt idx="14">
                  <c:v>1.8</c:v>
                </c:pt>
                <c:pt idx="15">
                  <c:v>1.8900000000000001</c:v>
                </c:pt>
                <c:pt idx="16">
                  <c:v>1.9800000000000002</c:v>
                </c:pt>
              </c:numCache>
            </c:numRef>
          </c:xVal>
          <c:yVal>
            <c:numRef>
              <c:f>Munka1!$E$8:$E$24</c:f>
              <c:numCache>
                <c:formatCode>General</c:formatCode>
                <c:ptCount val="17"/>
                <c:pt idx="0">
                  <c:v>12.04</c:v>
                </c:pt>
                <c:pt idx="1">
                  <c:v>12.030000000000001</c:v>
                </c:pt>
                <c:pt idx="2">
                  <c:v>11.92</c:v>
                </c:pt>
                <c:pt idx="3">
                  <c:v>11.71</c:v>
                </c:pt>
                <c:pt idx="4">
                  <c:v>11.399999999999999</c:v>
                </c:pt>
                <c:pt idx="5">
                  <c:v>10.989999999999998</c:v>
                </c:pt>
                <c:pt idx="6">
                  <c:v>10.48</c:v>
                </c:pt>
                <c:pt idx="7">
                  <c:v>9.8699999999999992</c:v>
                </c:pt>
                <c:pt idx="8">
                  <c:v>9.1600000000000019</c:v>
                </c:pt>
                <c:pt idx="9">
                  <c:v>8.3500000000000014</c:v>
                </c:pt>
                <c:pt idx="10">
                  <c:v>7.4399999999999995</c:v>
                </c:pt>
                <c:pt idx="11">
                  <c:v>6.4300000000000033</c:v>
                </c:pt>
                <c:pt idx="12">
                  <c:v>5.32</c:v>
                </c:pt>
                <c:pt idx="13">
                  <c:v>4.1099999999999994</c:v>
                </c:pt>
                <c:pt idx="14">
                  <c:v>2.8000000000000007</c:v>
                </c:pt>
                <c:pt idx="15">
                  <c:v>1.3900000000000006</c:v>
                </c:pt>
                <c:pt idx="16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74720"/>
        <c:axId val="39175296"/>
      </c:scatterChart>
      <c:valAx>
        <c:axId val="39174720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175296"/>
        <c:crosses val="autoZero"/>
        <c:crossBetween val="midCat"/>
      </c:valAx>
      <c:valAx>
        <c:axId val="39175296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174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32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2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41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1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4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3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84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50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3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2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5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2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611560" y="5668218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kép forrása: https://www.wired.com/story/5-of-the-best-demos-of-projectile-motion-and-its-quirks/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3721"/>
            <a:ext cx="8836190" cy="45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05273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v</a:t>
            </a:r>
            <a:r>
              <a:rPr lang="hu-HU" baseline="-25000" dirty="0" err="1" smtClean="0"/>
              <a:t>x</a:t>
            </a:r>
            <a:r>
              <a:rPr lang="hu-HU" dirty="0" smtClean="0"/>
              <a:t> </a:t>
            </a:r>
            <a:r>
              <a:rPr lang="hu-HU" dirty="0"/>
              <a:t>= v</a:t>
            </a:r>
            <a:r>
              <a:rPr lang="hu-HU" baseline="-25000" dirty="0"/>
              <a:t>0x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 smtClean="0"/>
              <a:t>.; </a:t>
            </a:r>
            <a:r>
              <a:rPr lang="hu-HU" dirty="0" err="1" smtClean="0"/>
              <a:t>v</a:t>
            </a:r>
            <a:r>
              <a:rPr lang="hu-HU" baseline="-25000" dirty="0" err="1" smtClean="0"/>
              <a:t>z</a:t>
            </a:r>
            <a:r>
              <a:rPr lang="hu-HU" dirty="0" smtClean="0"/>
              <a:t> </a:t>
            </a:r>
            <a:r>
              <a:rPr lang="hu-HU" dirty="0"/>
              <a:t>= v</a:t>
            </a:r>
            <a:r>
              <a:rPr lang="hu-HU" baseline="-25000" dirty="0"/>
              <a:t>0z</a:t>
            </a:r>
            <a:r>
              <a:rPr lang="hu-HU" dirty="0"/>
              <a:t> – </a:t>
            </a:r>
            <a:r>
              <a:rPr lang="hu-HU" dirty="0" err="1" smtClean="0"/>
              <a:t>gt</a:t>
            </a:r>
            <a:endParaRPr lang="hu-HU" dirty="0"/>
          </a:p>
          <a:p>
            <a:r>
              <a:rPr lang="hu-HU" dirty="0" smtClean="0"/>
              <a:t>x </a:t>
            </a:r>
            <a:r>
              <a:rPr lang="hu-HU" dirty="0"/>
              <a:t>= x</a:t>
            </a:r>
            <a:r>
              <a:rPr lang="hu-HU" baseline="-25000" dirty="0"/>
              <a:t>0</a:t>
            </a:r>
            <a:r>
              <a:rPr lang="hu-HU" dirty="0"/>
              <a:t> + </a:t>
            </a:r>
            <a:r>
              <a:rPr lang="hu-HU" dirty="0" smtClean="0"/>
              <a:t>v</a:t>
            </a:r>
            <a:r>
              <a:rPr lang="hu-HU" baseline="-25000" dirty="0" smtClean="0"/>
              <a:t>0x</a:t>
            </a:r>
            <a:r>
              <a:rPr lang="hu-HU" dirty="0" smtClean="0"/>
              <a:t>t;   z </a:t>
            </a:r>
            <a:r>
              <a:rPr lang="hu-HU" dirty="0"/>
              <a:t>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0z</a:t>
            </a:r>
            <a:r>
              <a:rPr lang="hu-HU" dirty="0"/>
              <a:t>t – ½</a:t>
            </a:r>
            <a:r>
              <a:rPr lang="hu-HU" dirty="0" smtClean="0"/>
              <a:t>gt</a:t>
            </a:r>
            <a:r>
              <a:rPr lang="hu-HU" baseline="30000" dirty="0" smtClean="0"/>
              <a:t>2</a:t>
            </a:r>
            <a:endParaRPr lang="hu-HU" dirty="0"/>
          </a:p>
          <a:p>
            <a:endParaRPr lang="hu-HU" u="sng" dirty="0" smtClean="0"/>
          </a:p>
          <a:p>
            <a:endParaRPr lang="hu-HU" u="sng" dirty="0"/>
          </a:p>
          <a:p>
            <a:endParaRPr lang="hu-HU" u="sng" dirty="0" smtClean="0"/>
          </a:p>
          <a:p>
            <a:r>
              <a:rPr lang="hu-HU" u="sng" dirty="0" smtClean="0"/>
              <a:t>Speciális </a:t>
            </a:r>
            <a:r>
              <a:rPr lang="hu-HU" u="sng" dirty="0"/>
              <a:t>esetek: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Függőleges </a:t>
            </a:r>
            <a:r>
              <a:rPr lang="hu-HU" dirty="0"/>
              <a:t>hajítás:</a:t>
            </a:r>
          </a:p>
          <a:p>
            <a:r>
              <a:rPr lang="hu-HU" dirty="0"/>
              <a:t>sebessége: 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0; 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v</a:t>
            </a:r>
            <a:r>
              <a:rPr lang="hu-HU" baseline="-25000" dirty="0"/>
              <a:t>0</a:t>
            </a:r>
            <a:r>
              <a:rPr lang="hu-HU" dirty="0"/>
              <a:t> – </a:t>
            </a:r>
            <a:r>
              <a:rPr lang="hu-HU" dirty="0" err="1"/>
              <a:t>gt</a:t>
            </a:r>
            <a:r>
              <a:rPr lang="hu-HU" dirty="0"/>
              <a:t> ;</a:t>
            </a:r>
          </a:p>
          <a:p>
            <a:r>
              <a:rPr lang="hu-HU" dirty="0"/>
              <a:t>helyének komponensei: vízszintes: x = x</a:t>
            </a:r>
            <a:r>
              <a:rPr lang="hu-HU" baseline="-25000" dirty="0"/>
              <a:t>0</a:t>
            </a:r>
            <a:r>
              <a:rPr lang="hu-HU" dirty="0"/>
              <a:t> ; függőleges: z 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.</a:t>
            </a:r>
          </a:p>
          <a:p>
            <a:endParaRPr lang="hu-HU" dirty="0" smtClean="0"/>
          </a:p>
          <a:p>
            <a:r>
              <a:rPr lang="hu-HU" dirty="0" smtClean="0"/>
              <a:t>Vízszintes </a:t>
            </a:r>
            <a:r>
              <a:rPr lang="hu-HU" dirty="0"/>
              <a:t>hajítás:</a:t>
            </a:r>
          </a:p>
          <a:p>
            <a:r>
              <a:rPr lang="hu-HU" dirty="0"/>
              <a:t>sebessége: 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v</a:t>
            </a:r>
            <a:r>
              <a:rPr lang="hu-HU" baseline="-25000" dirty="0"/>
              <a:t>0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.; 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– </a:t>
            </a:r>
            <a:r>
              <a:rPr lang="hu-HU" dirty="0" err="1"/>
              <a:t>gt</a:t>
            </a:r>
            <a:r>
              <a:rPr lang="hu-HU" dirty="0"/>
              <a:t> ;</a:t>
            </a:r>
          </a:p>
          <a:p>
            <a:r>
              <a:rPr lang="hu-HU" dirty="0"/>
              <a:t>helyének komponensei: vízszintes: x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; függőleges: z = z</a:t>
            </a:r>
            <a:r>
              <a:rPr lang="hu-HU" baseline="-25000" dirty="0"/>
              <a:t>0</a:t>
            </a:r>
            <a:r>
              <a:rPr lang="hu-HU" dirty="0"/>
              <a:t> – ½gt</a:t>
            </a:r>
            <a:r>
              <a:rPr lang="hu-HU" baseline="30000" dirty="0"/>
              <a:t>2</a:t>
            </a:r>
            <a:r>
              <a:rPr lang="hu-H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6654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  <a:endParaRPr lang="hu-HU" dirty="0"/>
          </a:p>
          <a:p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772816"/>
            <a:ext cx="7080119" cy="381642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11560" y="5668218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kép forrása: https://www.wired.com/story/5-of-the-best-demos-of-projectile-motion-and-its-quirks/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7905" y="1405921"/>
            <a:ext cx="3904763" cy="2311111"/>
          </a:xfrm>
          <a:prstGeom prst="rect">
            <a:avLst/>
          </a:prstGeom>
        </p:spPr>
      </p:pic>
      <p:pic>
        <p:nvPicPr>
          <p:cNvPr id="5" name="Kép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0" y="3854193"/>
            <a:ext cx="3904763" cy="231111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83568" y="6309320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A képek </a:t>
            </a:r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forrása: https://www.wired.com/story/5-of-the-best-demos-of-projectile-motion-and-its-quirks/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mozgás az x – z síkban történik, a z tengely felfelé mutat. </a:t>
            </a:r>
          </a:p>
          <a:p>
            <a:endParaRPr lang="hu-HU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48092"/>
              </p:ext>
            </p:extLst>
          </p:nvPr>
        </p:nvGraphicFramePr>
        <p:xfrm>
          <a:off x="827584" y="2180341"/>
          <a:ext cx="4608512" cy="301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3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gyorsulás </a:t>
            </a:r>
            <a:r>
              <a:rPr lang="hu-HU" dirty="0"/>
              <a:t>komponensei:</a:t>
            </a:r>
          </a:p>
          <a:p>
            <a:r>
              <a:rPr lang="hu-HU" dirty="0"/>
              <a:t>vízszintes: </a:t>
            </a:r>
            <a:r>
              <a:rPr lang="hu-HU" dirty="0" err="1"/>
              <a:t>a</a:t>
            </a:r>
            <a:r>
              <a:rPr lang="hu-HU" baseline="-25000" dirty="0" err="1"/>
              <a:t>x</a:t>
            </a:r>
            <a:r>
              <a:rPr lang="hu-HU" dirty="0"/>
              <a:t> = 0; </a:t>
            </a:r>
          </a:p>
          <a:p>
            <a:r>
              <a:rPr lang="hu-HU" dirty="0"/>
              <a:t>függőleges: a</a:t>
            </a:r>
            <a:r>
              <a:rPr lang="hu-HU" baseline="-25000" dirty="0"/>
              <a:t>z</a:t>
            </a:r>
            <a:r>
              <a:rPr lang="hu-HU" dirty="0"/>
              <a:t> = –g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7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kezdősebesség nagysága v</a:t>
            </a:r>
            <a:r>
              <a:rPr lang="hu-HU" baseline="-25000" dirty="0"/>
              <a:t>0</a:t>
            </a:r>
            <a:r>
              <a:rPr lang="hu-HU" dirty="0"/>
              <a:t>, a vízszintessel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szöget zár </a:t>
            </a:r>
            <a:r>
              <a:rPr lang="hu-HU" dirty="0" smtClean="0"/>
              <a:t>be.</a:t>
            </a:r>
          </a:p>
          <a:p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pozitív, ha ferdén felfelé hajítunk, ill.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negatív, ha ferdén lefelé </a:t>
            </a:r>
            <a:r>
              <a:rPr lang="hu-HU" dirty="0" smtClean="0"/>
              <a:t>hajítunk.</a:t>
            </a:r>
          </a:p>
          <a:p>
            <a:r>
              <a:rPr lang="hu-HU" dirty="0" smtClean="0"/>
              <a:t>A </a:t>
            </a:r>
            <a:r>
              <a:rPr lang="hu-HU" dirty="0"/>
              <a:t>kezdősebesség komponensei: v</a:t>
            </a:r>
            <a:r>
              <a:rPr lang="hu-HU" baseline="-25000" dirty="0"/>
              <a:t>0x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cos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, </a:t>
            </a:r>
            <a:r>
              <a:rPr lang="hu-HU" dirty="0"/>
              <a:t>v</a:t>
            </a:r>
            <a:r>
              <a:rPr lang="hu-HU" baseline="-25000" dirty="0"/>
              <a:t>0z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sin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475656" y="3861088"/>
            <a:ext cx="457200" cy="360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292080" y="3861088"/>
            <a:ext cx="1440000" cy="900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292080" y="4761088"/>
            <a:ext cx="14400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5292080" y="3861088"/>
            <a:ext cx="0" cy="90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625897" y="4397042"/>
            <a:ext cx="35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/>
              </a:rPr>
              <a:t>α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739884" y="3624834"/>
            <a:ext cx="56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/>
              </a:rPr>
              <a:t>v</a:t>
            </a:r>
            <a:r>
              <a:rPr lang="hu-HU" sz="2000" baseline="-25000" dirty="0" smtClean="0">
                <a:latin typeface="Calibri"/>
              </a:rPr>
              <a:t>0</a:t>
            </a:r>
            <a:endParaRPr lang="hu-HU" baseline="-25000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5292080" y="3861048"/>
            <a:ext cx="144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722282" y="3861048"/>
            <a:ext cx="0" cy="9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370378" y="4797152"/>
            <a:ext cx="164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</a:t>
            </a:r>
            <a:r>
              <a:rPr lang="hu-HU" sz="2000" baseline="-25000" dirty="0"/>
              <a:t>0x</a:t>
            </a:r>
            <a:r>
              <a:rPr lang="hu-HU" sz="2000" dirty="0"/>
              <a:t> = v</a:t>
            </a:r>
            <a:r>
              <a:rPr lang="hu-HU" sz="2000" baseline="-25000" dirty="0"/>
              <a:t>0 </a:t>
            </a:r>
            <a:r>
              <a:rPr lang="hu-HU" sz="2000" dirty="0"/>
              <a:t>cos</a:t>
            </a:r>
            <a:r>
              <a:rPr lang="el-GR" sz="2000" dirty="0"/>
              <a:t>α</a:t>
            </a:r>
            <a:endParaRPr lang="hu-HU" baseline="-25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434274" y="392120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v</a:t>
            </a:r>
            <a:r>
              <a:rPr lang="hu-HU" sz="2000" baseline="-25000" dirty="0" smtClean="0"/>
              <a:t>0x</a:t>
            </a:r>
            <a:r>
              <a:rPr lang="hu-HU" sz="2000" dirty="0" smtClean="0"/>
              <a:t> </a:t>
            </a:r>
            <a:r>
              <a:rPr lang="hu-HU" sz="2000" dirty="0"/>
              <a:t>= </a:t>
            </a:r>
            <a:endParaRPr lang="hu-HU" sz="2000" dirty="0" smtClean="0"/>
          </a:p>
          <a:p>
            <a:r>
              <a:rPr lang="hu-HU" sz="2000" dirty="0" smtClean="0"/>
              <a:t>v</a:t>
            </a:r>
            <a:r>
              <a:rPr lang="hu-HU" sz="2000" baseline="-25000" dirty="0" smtClean="0"/>
              <a:t>0 </a:t>
            </a:r>
            <a:r>
              <a:rPr lang="hu-HU" sz="2000" dirty="0" smtClean="0"/>
              <a:t>sin</a:t>
            </a:r>
            <a:r>
              <a:rPr lang="el-GR" sz="2000" dirty="0" smtClean="0"/>
              <a:t>α</a:t>
            </a:r>
            <a:endParaRPr lang="hu-HU" baseline="-25000" dirty="0"/>
          </a:p>
        </p:txBody>
      </p:sp>
      <p:graphicFrame>
        <p:nvGraphicFramePr>
          <p:cNvPr id="23" name="Diagra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83561"/>
              </p:ext>
            </p:extLst>
          </p:nvPr>
        </p:nvGraphicFramePr>
        <p:xfrm>
          <a:off x="1115616" y="3257487"/>
          <a:ext cx="2976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0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7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kezdősebesség komponensei: v</a:t>
            </a:r>
            <a:r>
              <a:rPr lang="hu-HU" baseline="-25000" dirty="0"/>
              <a:t>0x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cos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, </a:t>
            </a:r>
            <a:r>
              <a:rPr lang="hu-HU" dirty="0"/>
              <a:t>v</a:t>
            </a:r>
            <a:r>
              <a:rPr lang="hu-HU" baseline="-25000" dirty="0"/>
              <a:t>0z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sin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test sebességének komponensei:</a:t>
            </a:r>
          </a:p>
          <a:p>
            <a:r>
              <a:rPr lang="hu-HU" dirty="0"/>
              <a:t>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v</a:t>
            </a:r>
            <a:r>
              <a:rPr lang="hu-HU" baseline="-25000" dirty="0"/>
              <a:t>0x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.;</a:t>
            </a:r>
          </a:p>
          <a:p>
            <a:r>
              <a:rPr lang="hu-HU" dirty="0"/>
              <a:t>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v</a:t>
            </a:r>
            <a:r>
              <a:rPr lang="hu-HU" baseline="-25000" dirty="0"/>
              <a:t>0z</a:t>
            </a:r>
            <a:r>
              <a:rPr lang="hu-HU" dirty="0"/>
              <a:t> – </a:t>
            </a:r>
            <a:r>
              <a:rPr lang="hu-HU" dirty="0" err="1"/>
              <a:t>gt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Ha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hu-HU" baseline="-25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&gt; 0</a:t>
            </a:r>
            <a:r>
              <a:rPr lang="hu-HU" dirty="0"/>
              <a:t>, akkor a test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emelkedik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ill</a:t>
            </a:r>
            <a:r>
              <a:rPr lang="hu-HU" dirty="0"/>
              <a:t>. ha </a:t>
            </a:r>
            <a:r>
              <a:rPr lang="hu-HU" dirty="0" err="1" smtClean="0">
                <a:solidFill>
                  <a:srgbClr val="7030A0"/>
                </a:solidFill>
              </a:rPr>
              <a:t>v</a:t>
            </a:r>
            <a:r>
              <a:rPr lang="hu-HU" baseline="-25000" dirty="0" err="1" smtClean="0">
                <a:solidFill>
                  <a:srgbClr val="7030A0"/>
                </a:solidFill>
              </a:rPr>
              <a:t>z</a:t>
            </a:r>
            <a:r>
              <a:rPr lang="hu-HU" baseline="-25000" dirty="0" smtClean="0">
                <a:solidFill>
                  <a:srgbClr val="7030A0"/>
                </a:solidFill>
              </a:rPr>
              <a:t> </a:t>
            </a:r>
            <a:r>
              <a:rPr lang="hu-HU" dirty="0" smtClean="0">
                <a:solidFill>
                  <a:srgbClr val="7030A0"/>
                </a:solidFill>
              </a:rPr>
              <a:t>&lt; 0</a:t>
            </a:r>
            <a:r>
              <a:rPr lang="hu-HU" dirty="0"/>
              <a:t>, akkor a test </a:t>
            </a:r>
            <a:r>
              <a:rPr lang="hu-HU" dirty="0">
                <a:solidFill>
                  <a:srgbClr val="7030A0"/>
                </a:solidFill>
              </a:rPr>
              <a:t>esik lefelé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felfelé </a:t>
            </a:r>
            <a:r>
              <a:rPr lang="hu-HU" dirty="0"/>
              <a:t>ill. lefelé mutató </a:t>
            </a:r>
            <a:r>
              <a:rPr lang="hu-HU" dirty="0" smtClean="0"/>
              <a:t>szakasz </a:t>
            </a:r>
            <a:r>
              <a:rPr lang="hu-HU" dirty="0"/>
              <a:t>egyben kezelhető</a:t>
            </a: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123656"/>
              </p:ext>
            </p:extLst>
          </p:nvPr>
        </p:nvGraphicFramePr>
        <p:xfrm>
          <a:off x="5508104" y="2550030"/>
          <a:ext cx="2976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26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0;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cos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α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sin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α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konst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.;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gt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test helyvektorának komponensei:</a:t>
            </a:r>
          </a:p>
          <a:p>
            <a:r>
              <a:rPr lang="hu-HU" dirty="0"/>
              <a:t>vízszintes: x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0x</a:t>
            </a:r>
            <a:r>
              <a:rPr lang="hu-HU" dirty="0"/>
              <a:t>t ;</a:t>
            </a:r>
          </a:p>
          <a:p>
            <a:r>
              <a:rPr lang="hu-HU" dirty="0"/>
              <a:t>függőleges: z 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0z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094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/>
              <a:t>x </a:t>
            </a:r>
            <a:r>
              <a:rPr lang="hu-HU" dirty="0"/>
              <a:t>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0x</a:t>
            </a:r>
            <a:r>
              <a:rPr lang="hu-HU" dirty="0"/>
              <a:t>t ;</a:t>
            </a:r>
          </a:p>
          <a:p>
            <a:r>
              <a:rPr lang="hu-HU" dirty="0" smtClean="0"/>
              <a:t>z </a:t>
            </a:r>
            <a:r>
              <a:rPr lang="hu-HU" dirty="0"/>
              <a:t>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0z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hajítás pályája, azaz a z(x) függvény egy parabola.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KÍSÉRLET: locsolókanna.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6096338" cy="367715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5536" y="5391219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kép forrása: https://www.wired.com/story/5-of-the-best-demos-of-projectile-motion-and-its-quirks/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9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567</Words>
  <Application>Microsoft Office PowerPoint</Application>
  <PresentationFormat>Diavetítés a képernyőre (4:3 oldalarány)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26</cp:revision>
  <dcterms:created xsi:type="dcterms:W3CDTF">2020-09-04T11:56:09Z</dcterms:created>
  <dcterms:modified xsi:type="dcterms:W3CDTF">2020-09-06T16:16:26Z</dcterms:modified>
</cp:coreProperties>
</file>