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75890" y="476672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Információk a tárgyról</a:t>
            </a:r>
            <a:endParaRPr lang="hu-HU" dirty="0"/>
          </a:p>
          <a:p>
            <a:r>
              <a:rPr lang="hu-HU" dirty="0" smtClean="0"/>
              <a:t>A tananyag a középiskolai </a:t>
            </a:r>
            <a:r>
              <a:rPr lang="hu-HU" dirty="0"/>
              <a:t>fizika tananyag néhány </a:t>
            </a:r>
            <a:r>
              <a:rPr lang="hu-HU" dirty="0" smtClean="0"/>
              <a:t>fejezete.</a:t>
            </a:r>
          </a:p>
          <a:p>
            <a:r>
              <a:rPr lang="hu-HU" dirty="0" smtClean="0"/>
              <a:t>Felhasználjuk </a:t>
            </a:r>
            <a:r>
              <a:rPr lang="hu-HU" dirty="0"/>
              <a:t>azt a matematikatudást, amit középiskolában az után sajátítottak </a:t>
            </a:r>
            <a:r>
              <a:rPr lang="hu-HU" dirty="0" smtClean="0"/>
              <a:t>el, miután </a:t>
            </a:r>
            <a:r>
              <a:rPr lang="hu-HU" dirty="0"/>
              <a:t>fizikából az adott </a:t>
            </a:r>
            <a:r>
              <a:rPr lang="hu-HU" dirty="0" smtClean="0"/>
              <a:t>témakör </a:t>
            </a:r>
            <a:r>
              <a:rPr lang="hu-HU" dirty="0"/>
              <a:t>már </a:t>
            </a:r>
            <a:r>
              <a:rPr lang="hu-HU" dirty="0" smtClean="0"/>
              <a:t>lezárult.</a:t>
            </a:r>
          </a:p>
          <a:p>
            <a:r>
              <a:rPr lang="hu-HU" dirty="0" smtClean="0"/>
              <a:t>Egyetemi </a:t>
            </a:r>
            <a:r>
              <a:rPr lang="hu-HU" dirty="0"/>
              <a:t>szintű matematikai ismereteket nem igényel ez a </a:t>
            </a:r>
            <a:r>
              <a:rPr lang="hu-HU" dirty="0" smtClean="0"/>
              <a:t>tantárgy.</a:t>
            </a:r>
            <a:endParaRPr lang="hu-HU" dirty="0"/>
          </a:p>
          <a:p>
            <a:r>
              <a:rPr lang="hu-HU" dirty="0"/>
              <a:t>6 témakör </a:t>
            </a:r>
            <a:r>
              <a:rPr lang="hu-HU" dirty="0" smtClean="0"/>
              <a:t>lesz dupla órákkal.</a:t>
            </a:r>
          </a:p>
          <a:p>
            <a:r>
              <a:rPr lang="hu-HU" dirty="0" smtClean="0"/>
              <a:t>Elméleti háttér, kísérletek, számolási feladatok.</a:t>
            </a:r>
            <a:endParaRPr lang="hu-HU" dirty="0"/>
          </a:p>
          <a:p>
            <a:r>
              <a:rPr lang="hu-HU" dirty="0" smtClean="0"/>
              <a:t>15 </a:t>
            </a:r>
            <a:r>
              <a:rPr lang="hu-HU" dirty="0"/>
              <a:t>perces kis zh </a:t>
            </a:r>
            <a:r>
              <a:rPr lang="hu-HU" dirty="0" smtClean="0"/>
              <a:t>lesz minden témakörből a </a:t>
            </a:r>
            <a:r>
              <a:rPr lang="hu-HU" dirty="0"/>
              <a:t>következő témakör első </a:t>
            </a:r>
            <a:r>
              <a:rPr lang="hu-HU" dirty="0" smtClean="0"/>
              <a:t>óráján.</a:t>
            </a:r>
          </a:p>
          <a:p>
            <a:r>
              <a:rPr lang="hu-HU" dirty="0" smtClean="0"/>
              <a:t>A </a:t>
            </a:r>
            <a:r>
              <a:rPr lang="hu-HU" dirty="0"/>
              <a:t>6 zh-ból a 4 legjobb zh-t vesszük figyelembe, </a:t>
            </a:r>
            <a:r>
              <a:rPr lang="hu-HU" dirty="0" err="1"/>
              <a:t>pótzh</a:t>
            </a:r>
            <a:r>
              <a:rPr lang="hu-HU" dirty="0"/>
              <a:t> nem </a:t>
            </a:r>
            <a:r>
              <a:rPr lang="hu-HU" dirty="0" smtClean="0"/>
              <a:t>lesz.</a:t>
            </a:r>
          </a:p>
          <a:p>
            <a:r>
              <a:rPr lang="hu-HU" dirty="0" smtClean="0"/>
              <a:t>Egy-egy </a:t>
            </a:r>
            <a:r>
              <a:rPr lang="hu-HU" dirty="0"/>
              <a:t>zh </a:t>
            </a:r>
            <a:r>
              <a:rPr lang="hu-HU" dirty="0" err="1"/>
              <a:t>max</a:t>
            </a:r>
            <a:r>
              <a:rPr lang="hu-HU" dirty="0"/>
              <a:t>. 20 </a:t>
            </a:r>
            <a:r>
              <a:rPr lang="hu-HU" dirty="0" smtClean="0"/>
              <a:t>pontos.</a:t>
            </a:r>
            <a:endParaRPr lang="hu-HU" dirty="0"/>
          </a:p>
          <a:p>
            <a:r>
              <a:rPr lang="hu-HU" dirty="0" smtClean="0"/>
              <a:t>Minden </a:t>
            </a:r>
            <a:r>
              <a:rPr lang="hu-HU" dirty="0"/>
              <a:t>hallgatónak egyszer a félévben tartania kell egy kb. 5 perces szóbeli beszámolót </a:t>
            </a:r>
            <a:r>
              <a:rPr lang="hu-HU" dirty="0" smtClean="0"/>
              <a:t>egy </a:t>
            </a:r>
            <a:r>
              <a:rPr lang="hu-HU" dirty="0"/>
              <a:t>olyan feladatból, amit az előző héten megkap, </a:t>
            </a:r>
            <a:r>
              <a:rPr lang="hu-HU" dirty="0" err="1" smtClean="0"/>
              <a:t>enélkül</a:t>
            </a:r>
            <a:r>
              <a:rPr lang="hu-HU" dirty="0" smtClean="0"/>
              <a:t> </a:t>
            </a:r>
            <a:r>
              <a:rPr lang="hu-HU" dirty="0"/>
              <a:t>a félév nem </a:t>
            </a:r>
            <a:r>
              <a:rPr lang="hu-HU" dirty="0" smtClean="0"/>
              <a:t>teljesíthető; ehhez </a:t>
            </a:r>
            <a:r>
              <a:rPr lang="hu-HU" dirty="0"/>
              <a:t>pótlási lehetőséget biztosítunk az utolsó héten. Ez a beszámoló </a:t>
            </a:r>
            <a:r>
              <a:rPr lang="hu-HU" dirty="0" err="1"/>
              <a:t>max</a:t>
            </a:r>
            <a:r>
              <a:rPr lang="hu-HU" dirty="0"/>
              <a:t>. 20 pontot ér és kötelezően teljesítendő.</a:t>
            </a:r>
          </a:p>
          <a:p>
            <a:r>
              <a:rPr lang="hu-HU" dirty="0"/>
              <a:t>A 4 legjobb zh és a beszámoló pontszámának összege alapján alakul ki a félévközi jegy. Ha a szóbeli beszámoló el van fogadva, akkor az osztályzat</a:t>
            </a:r>
          </a:p>
          <a:p>
            <a:r>
              <a:rPr lang="hu-HU" dirty="0"/>
              <a:t>50 –	2</a:t>
            </a:r>
          </a:p>
          <a:p>
            <a:r>
              <a:rPr lang="hu-HU" dirty="0"/>
              <a:t>62 –	3</a:t>
            </a:r>
          </a:p>
          <a:p>
            <a:r>
              <a:rPr lang="hu-HU" dirty="0"/>
              <a:t>74 –	4</a:t>
            </a:r>
          </a:p>
          <a:p>
            <a:r>
              <a:rPr lang="hu-HU" dirty="0"/>
              <a:t>86 –	5</a:t>
            </a:r>
          </a:p>
          <a:p>
            <a:r>
              <a:rPr lang="hu-HU" dirty="0"/>
              <a:t>A pótlási héten </a:t>
            </a:r>
            <a:r>
              <a:rPr lang="hu-HU" dirty="0" err="1"/>
              <a:t>pótpót</a:t>
            </a:r>
            <a:r>
              <a:rPr lang="hu-HU" dirty="0"/>
              <a:t> zh írható a teljes anyagból </a:t>
            </a:r>
            <a:r>
              <a:rPr lang="hu-HU" dirty="0" err="1"/>
              <a:t>különeljárási</a:t>
            </a:r>
            <a:r>
              <a:rPr lang="hu-HU" dirty="0"/>
              <a:t> díj megfizetése mellett.</a:t>
            </a:r>
          </a:p>
        </p:txBody>
      </p:sp>
    </p:spTree>
    <p:extLst>
      <p:ext uri="{BB962C8B-B14F-4D97-AF65-F5344CB8AC3E}">
        <p14:creationId xmlns:p14="http://schemas.microsoft.com/office/powerpoint/2010/main" val="215311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548681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fizika egy kísérleti tudomány.</a:t>
            </a:r>
          </a:p>
          <a:p>
            <a:r>
              <a:rPr lang="hu-HU" dirty="0"/>
              <a:t>A tudományos megismerési folyamat lépései:</a:t>
            </a:r>
          </a:p>
          <a:p>
            <a:r>
              <a:rPr lang="hu-HU" dirty="0"/>
              <a:t>*megfigyelés, kísérlet, mérések ® tapasztalatok, mérési adatok rendszerezése ® hipotézisek, modellalkotás ® jóslat a további kísérletek kimenetelére ® ellenőrzés kísérlettel, méréssel ® *</a:t>
            </a:r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 fizikai mennyiségeket mérőszámmal és mértékegységgel adjuk meg. A számolást nagyban megkönnyíti az SI alapmennyiségek használata.</a:t>
            </a:r>
          </a:p>
          <a:p>
            <a:r>
              <a:rPr lang="hu-HU" dirty="0" smtClean="0"/>
              <a:t>Prefixumok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16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/>
              <a:t>Induljunk ki a kumulatív esetszámot bemutató diagramból</a:t>
            </a:r>
          </a:p>
        </p:txBody>
      </p:sp>
    </p:spTree>
    <p:extLst>
      <p:ext uri="{BB962C8B-B14F-4D97-AF65-F5344CB8AC3E}">
        <p14:creationId xmlns:p14="http://schemas.microsoft.com/office/powerpoint/2010/main" val="132118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76404" y="3244334"/>
            <a:ext cx="4591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 napi új fertőzöttek számát bemutató diagram</a:t>
            </a:r>
          </a:p>
        </p:txBody>
      </p:sp>
    </p:spTree>
    <p:extLst>
      <p:ext uri="{BB962C8B-B14F-4D97-AF65-F5344CB8AC3E}">
        <p14:creationId xmlns:p14="http://schemas.microsoft.com/office/powerpoint/2010/main" val="277445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384734" y="3244334"/>
            <a:ext cx="437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az aktív esetek aktuális értékének diagramját</a:t>
            </a:r>
          </a:p>
        </p:txBody>
      </p:sp>
    </p:spTree>
    <p:extLst>
      <p:ext uri="{BB962C8B-B14F-4D97-AF65-F5344CB8AC3E}">
        <p14:creationId xmlns:p14="http://schemas.microsoft.com/office/powerpoint/2010/main" val="424123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395556" y="3244334"/>
            <a:ext cx="2352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Mit jelent az átlagérték</a:t>
            </a:r>
          </a:p>
        </p:txBody>
      </p:sp>
    </p:spTree>
    <p:extLst>
      <p:ext uri="{BB962C8B-B14F-4D97-AF65-F5344CB8AC3E}">
        <p14:creationId xmlns:p14="http://schemas.microsoft.com/office/powerpoint/2010/main" val="11989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Út </a:t>
            </a:r>
            <a:r>
              <a:rPr lang="hu-HU" dirty="0" smtClean="0">
                <a:sym typeface="Symbol"/>
              </a:rPr>
              <a:t> helykoordináta</a:t>
            </a:r>
            <a:r>
              <a:rPr lang="hu-HU" dirty="0">
                <a:sym typeface="Symbol"/>
              </a:rPr>
              <a:t>.</a:t>
            </a:r>
            <a:endParaRPr lang="hu-HU" dirty="0" smtClean="0"/>
          </a:p>
          <a:p>
            <a:r>
              <a:rPr lang="hu-HU" dirty="0"/>
              <a:t>S</a:t>
            </a:r>
            <a:r>
              <a:rPr lang="hu-HU" dirty="0" smtClean="0"/>
              <a:t>ebesség: a </a:t>
            </a:r>
            <a:r>
              <a:rPr lang="hu-HU" dirty="0"/>
              <a:t>test </a:t>
            </a:r>
            <a:r>
              <a:rPr lang="hu-HU" dirty="0" smtClean="0"/>
              <a:t>helyének változása.</a:t>
            </a:r>
          </a:p>
          <a:p>
            <a:r>
              <a:rPr lang="hu-HU" dirty="0"/>
              <a:t>G</a:t>
            </a:r>
            <a:r>
              <a:rPr lang="hu-HU" dirty="0" smtClean="0"/>
              <a:t>yorsulás: a </a:t>
            </a:r>
            <a:r>
              <a:rPr lang="hu-HU" dirty="0"/>
              <a:t>test </a:t>
            </a:r>
            <a:r>
              <a:rPr lang="hu-HU" dirty="0" smtClean="0"/>
              <a:t>sebességének változása.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hely, a sebesség, és a gyorsulás </a:t>
            </a:r>
            <a:r>
              <a:rPr lang="hu-HU" dirty="0" smtClean="0"/>
              <a:t>vektorok.</a:t>
            </a:r>
          </a:p>
          <a:p>
            <a:endParaRPr lang="hu-HU" dirty="0" smtClean="0"/>
          </a:p>
          <a:p>
            <a:r>
              <a:rPr lang="hu-HU" dirty="0" smtClean="0"/>
              <a:t>Helyvektor: </a:t>
            </a:r>
            <a:r>
              <a:rPr lang="hu-HU" dirty="0"/>
              <a:t>egy vonatkoztatási pontból mutat a test </a:t>
            </a:r>
            <a:r>
              <a:rPr lang="hu-HU" dirty="0" smtClean="0"/>
              <a:t>helyére.</a:t>
            </a:r>
          </a:p>
          <a:p>
            <a:endParaRPr lang="hu-HU" dirty="0" smtClean="0"/>
          </a:p>
          <a:p>
            <a:r>
              <a:rPr lang="hu-HU" dirty="0" smtClean="0"/>
              <a:t>A sebességvektor </a:t>
            </a:r>
            <a:r>
              <a:rPr lang="hu-HU" dirty="0"/>
              <a:t>iránya azt mutatja, hogy merre mozdul el a test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gyorsulásvektor a sebességvektor változását mutatja</a:t>
            </a:r>
            <a:r>
              <a:rPr lang="hu-HU" dirty="0" smtClean="0"/>
              <a:t>:</a:t>
            </a:r>
          </a:p>
          <a:p>
            <a:r>
              <a:rPr lang="hu-HU" dirty="0" smtClean="0"/>
              <a:t>ha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fog;</a:t>
            </a:r>
          </a:p>
          <a:p>
            <a:r>
              <a:rPr lang="hu-HU" dirty="0" smtClean="0"/>
              <a:t>ha nem a sebességvektor </a:t>
            </a:r>
            <a:r>
              <a:rPr lang="hu-HU" dirty="0"/>
              <a:t>egyenese mentén hat, </a:t>
            </a:r>
            <a:r>
              <a:rPr lang="hu-HU" dirty="0" smtClean="0"/>
              <a:t>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</p:spTree>
    <p:extLst>
      <p:ext uri="{BB962C8B-B14F-4D97-AF65-F5344CB8AC3E}">
        <p14:creationId xmlns:p14="http://schemas.microsoft.com/office/powerpoint/2010/main" val="272099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</a:t>
            </a:r>
            <a:r>
              <a:rPr lang="hu-HU" dirty="0"/>
              <a:t>test helyét az x koordinátájával adjuk </a:t>
            </a:r>
            <a:r>
              <a:rPr lang="hu-HU" dirty="0" smtClean="0"/>
              <a:t>meg.</a:t>
            </a:r>
          </a:p>
          <a:p>
            <a:r>
              <a:rPr lang="hu-HU" dirty="0" smtClean="0"/>
              <a:t>Általános képletek, az </a:t>
            </a:r>
            <a:r>
              <a:rPr lang="hu-HU" dirty="0"/>
              <a:t>egyes mennyiségek </a:t>
            </a:r>
            <a:r>
              <a:rPr lang="hu-HU" dirty="0" smtClean="0"/>
              <a:t>előjelesek.</a:t>
            </a:r>
          </a:p>
          <a:p>
            <a:endParaRPr lang="hu-HU" dirty="0"/>
          </a:p>
          <a:p>
            <a:r>
              <a:rPr lang="hu-HU" b="1" dirty="0"/>
              <a:t>Egyenletes mozgás</a:t>
            </a:r>
            <a:r>
              <a:rPr lang="hu-HU" dirty="0"/>
              <a:t>: v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 v sebesség előjeles mennyiség (egydimenziós vektor). </a:t>
            </a:r>
            <a:endParaRPr lang="hu-HU" dirty="0" smtClean="0"/>
          </a:p>
          <a:p>
            <a:r>
              <a:rPr lang="hu-HU" dirty="0" smtClean="0"/>
              <a:t>Megválasztjuk </a:t>
            </a:r>
            <a:r>
              <a:rPr lang="hu-HU" dirty="0"/>
              <a:t>az x tengely irányítottságát. Az 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indul: x 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vt</a:t>
            </a:r>
            <a:r>
              <a:rPr lang="hu-HU" dirty="0"/>
              <a:t>.</a:t>
            </a:r>
          </a:p>
          <a:p>
            <a:r>
              <a:rPr lang="hu-HU" dirty="0"/>
              <a:t>A gyorsulás zérus (a=0).</a:t>
            </a:r>
          </a:p>
          <a:p>
            <a:endParaRPr lang="hu-HU" b="1" smtClean="0"/>
          </a:p>
          <a:p>
            <a:r>
              <a:rPr lang="hu-HU" b="1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változik: v 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helye: x 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r>
              <a:rPr lang="hu-HU" dirty="0"/>
              <a:t>A sebesség és a gyorsulás előjelétől függően 4 eset állhat elő:</a:t>
            </a:r>
          </a:p>
          <a:p>
            <a:r>
              <a:rPr lang="hu-HU" dirty="0"/>
              <a:t>v&gt;0 és a&gt;0: az x növekedésének irányába halad egyre gyorsabban;</a:t>
            </a:r>
          </a:p>
          <a:p>
            <a:r>
              <a:rPr lang="hu-HU" dirty="0"/>
              <a:t>v&gt;0 és a&lt;0: az x növekedésének irányába halad egyre lassabban;</a:t>
            </a:r>
          </a:p>
          <a:p>
            <a:r>
              <a:rPr lang="hu-HU" dirty="0"/>
              <a:t>v&lt;0 és a&lt;0: az x csökkenésének irányába halad egyre gyorsabban;</a:t>
            </a:r>
          </a:p>
          <a:p>
            <a:r>
              <a:rPr lang="hu-HU" dirty="0"/>
              <a:t>v&lt;0 és a&gt;0: az x csökkenésének irányába halad egyre lassabban.</a:t>
            </a:r>
          </a:p>
        </p:txBody>
      </p:sp>
    </p:spTree>
    <p:extLst>
      <p:ext uri="{BB962C8B-B14F-4D97-AF65-F5344CB8AC3E}">
        <p14:creationId xmlns:p14="http://schemas.microsoft.com/office/powerpoint/2010/main" val="44368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564</Words>
  <Application>Microsoft Office PowerPoint</Application>
  <PresentationFormat>Diavetítés a képernyőre (4:3 oldalarány)</PresentationFormat>
  <Paragraphs>61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7</cp:revision>
  <dcterms:created xsi:type="dcterms:W3CDTF">2020-09-04T10:36:44Z</dcterms:created>
  <dcterms:modified xsi:type="dcterms:W3CDTF">2020-09-04T11:23:49Z</dcterms:modified>
</cp:coreProperties>
</file>